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autoCompressPictures="0">
  <p:sldMasterIdLst>
    <p:sldMasterId id="2147483648" r:id="rId4"/>
  </p:sldMasterIdLst>
  <p:notesMasterIdLst>
    <p:notesMasterId r:id="rId24"/>
  </p:notesMasterIdLst>
  <p:handoutMasterIdLst>
    <p:handoutMasterId r:id="rId25"/>
  </p:handoutMasterIdLst>
  <p:sldIdLst>
    <p:sldId id="300" r:id="rId5"/>
    <p:sldId id="305" r:id="rId6"/>
    <p:sldId id="314" r:id="rId7"/>
    <p:sldId id="387" r:id="rId8"/>
    <p:sldId id="383" r:id="rId9"/>
    <p:sldId id="364" r:id="rId10"/>
    <p:sldId id="365" r:id="rId11"/>
    <p:sldId id="367" r:id="rId12"/>
    <p:sldId id="377" r:id="rId13"/>
    <p:sldId id="379" r:id="rId14"/>
    <p:sldId id="380" r:id="rId15"/>
    <p:sldId id="384" r:id="rId16"/>
    <p:sldId id="385" r:id="rId17"/>
    <p:sldId id="455" r:id="rId18"/>
    <p:sldId id="456" r:id="rId19"/>
    <p:sldId id="457" r:id="rId20"/>
    <p:sldId id="458" r:id="rId21"/>
    <p:sldId id="315" r:id="rId22"/>
    <p:sldId id="308" r:id="rId23"/>
  </p:sldIdLst>
  <p:sldSz cx="9144000" cy="6858000" type="screen4x3"/>
  <p:notesSz cx="6807200" cy="9939338"/>
  <p:embeddedFontLst>
    <p:embeddedFont>
      <p:font typeface="HGPｺﾞｼｯｸE" panose="020B0900000000000000" pitchFamily="50" charset="-128"/>
      <p:regular r:id="rId26"/>
    </p:embeddedFont>
    <p:embeddedFont>
      <p:font typeface="HGP創英角ｺﾞｼｯｸUB" panose="020B0900000000000000" pitchFamily="50" charset="-128"/>
      <p:regular r:id="rId27"/>
    </p:embeddedFont>
    <p:embeddedFont>
      <p:font typeface="Meiryo UI" panose="020B0604030504040204" pitchFamily="50" charset="-128"/>
      <p:regular r:id="rId28"/>
      <p:bold r:id="rId29"/>
      <p:italic r:id="rId30"/>
      <p:boldItalic r:id="rId31"/>
    </p:embeddedFont>
    <p:embeddedFont>
      <p:font typeface="游ゴシック" panose="020B0400000000000000" pitchFamily="50" charset="-128"/>
      <p:regular r:id="rId32"/>
      <p:bold r:id="rId33"/>
    </p:embeddedFont>
    <p:embeddedFont>
      <p:font typeface="游ゴシック Medium" panose="020B0500000000000000" pitchFamily="50" charset="-128"/>
      <p:regular r:id="rId34"/>
    </p:embeddedFont>
  </p:embeddedFontLst>
  <p:defaultTex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p:defaultTextStyle>
  <p:extLst>
    <p:ext uri="{EFAFB233-063F-42B5-8137-9DF3F51BA10A}">
      <p15:sldGuideLst xmlns:p15="http://schemas.microsoft.com/office/powerpoint/2012/main">
        <p15:guide id="1" orient="horz" pos="2160">
          <p15:clr>
            <a:srgbClr val="A4A3A4"/>
          </p15:clr>
        </p15:guide>
        <p15:guide id="2" pos="2879">
          <p15:clr>
            <a:srgbClr val="A4A3A4"/>
          </p15:clr>
        </p15:guide>
      </p15:sldGuideLst>
    </p:ext>
    <p:ext uri="{2D200454-40CA-4A62-9FC3-DE9A4176ACB9}">
      <p15:notesGuideLst xmlns:p15="http://schemas.microsoft.com/office/powerpoint/2012/main">
        <p15:guide id="1" orient="horz" pos="3130">
          <p15:clr>
            <a:srgbClr val="A4A3A4"/>
          </p15:clr>
        </p15:guide>
        <p15:guide id="2" pos="214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8C8A8C"/>
    <a:srgbClr val="4C4C4C"/>
    <a:srgbClr val="FF0026"/>
    <a:srgbClr val="2D2D2D"/>
    <a:srgbClr val="FF0000"/>
    <a:srgbClr val="1A1A1A"/>
    <a:srgbClr val="3333CC"/>
    <a:srgbClr val="D91B1B"/>
    <a:srgbClr val="C500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B54ED2-F962-4D34-8167-0C514BF03B78}" v="12" dt="2020-03-03T11:16:42.956"/>
    <p1510:client id="{B89E3713-85B3-98E1-9AF3-AB8B83AA96C5}" v="98" dt="2020-03-03T11:06:14.77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18" autoAdjust="0"/>
    <p:restoredTop sz="94627" autoAdjust="0"/>
  </p:normalViewPr>
  <p:slideViewPr>
    <p:cSldViewPr snapToGrid="0">
      <p:cViewPr varScale="1">
        <p:scale>
          <a:sx n="85" d="100"/>
          <a:sy n="85" d="100"/>
        </p:scale>
        <p:origin x="924" y="90"/>
      </p:cViewPr>
      <p:guideLst>
        <p:guide orient="horz" pos="2160"/>
        <p:guide pos="2879"/>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2" d="100"/>
          <a:sy n="52" d="100"/>
        </p:scale>
        <p:origin x="-1968" y="-108"/>
      </p:cViewPr>
      <p:guideLst>
        <p:guide orient="horz" pos="3130"/>
        <p:guide pos="214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9.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7.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1026"/>
          <p:cNvSpPr>
            <a:spLocks noGrp="1" noChangeArrowheads="1"/>
          </p:cNvSpPr>
          <p:nvPr>
            <p:ph type="hdr" sz="quarter"/>
          </p:nvPr>
        </p:nvSpPr>
        <p:spPr bwMode="auto">
          <a:xfrm>
            <a:off x="1" y="0"/>
            <a:ext cx="2949142" cy="497282"/>
          </a:xfrm>
          <a:prstGeom prst="rect">
            <a:avLst/>
          </a:prstGeom>
          <a:noFill/>
          <a:ln w="9525">
            <a:noFill/>
            <a:miter lim="800000"/>
            <a:headEnd/>
            <a:tailEnd/>
          </a:ln>
          <a:effectLst/>
        </p:spPr>
        <p:txBody>
          <a:bodyPr vert="horz" wrap="square" lIns="91546" tIns="45774" rIns="91546" bIns="45774"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5" name="Rectangle 1027"/>
          <p:cNvSpPr>
            <a:spLocks noGrp="1" noChangeArrowheads="1"/>
          </p:cNvSpPr>
          <p:nvPr>
            <p:ph type="dt" sz="quarter" idx="1"/>
          </p:nvPr>
        </p:nvSpPr>
        <p:spPr bwMode="auto">
          <a:xfrm>
            <a:off x="3858059" y="0"/>
            <a:ext cx="2949142" cy="497282"/>
          </a:xfrm>
          <a:prstGeom prst="rect">
            <a:avLst/>
          </a:prstGeom>
          <a:noFill/>
          <a:ln w="9525">
            <a:noFill/>
            <a:miter lim="800000"/>
            <a:headEnd/>
            <a:tailEnd/>
          </a:ln>
          <a:effectLst/>
        </p:spPr>
        <p:txBody>
          <a:bodyPr vert="horz" wrap="square" lIns="91546" tIns="45774" rIns="91546" bIns="45774"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33796" name="Rectangle 1028"/>
          <p:cNvSpPr>
            <a:spLocks noGrp="1" noChangeArrowheads="1"/>
          </p:cNvSpPr>
          <p:nvPr>
            <p:ph type="ftr" sz="quarter" idx="2"/>
          </p:nvPr>
        </p:nvSpPr>
        <p:spPr bwMode="auto">
          <a:xfrm>
            <a:off x="1" y="9442058"/>
            <a:ext cx="2949142" cy="497280"/>
          </a:xfrm>
          <a:prstGeom prst="rect">
            <a:avLst/>
          </a:prstGeom>
          <a:noFill/>
          <a:ln w="9525">
            <a:noFill/>
            <a:miter lim="800000"/>
            <a:headEnd/>
            <a:tailEnd/>
          </a:ln>
          <a:effectLst/>
        </p:spPr>
        <p:txBody>
          <a:bodyPr vert="horz" wrap="square" lIns="91546" tIns="45774" rIns="91546" bIns="45774"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7" name="Rectangle 1029"/>
          <p:cNvSpPr>
            <a:spLocks noGrp="1" noChangeArrowheads="1"/>
          </p:cNvSpPr>
          <p:nvPr>
            <p:ph type="sldNum" sz="quarter" idx="3"/>
          </p:nvPr>
        </p:nvSpPr>
        <p:spPr bwMode="auto">
          <a:xfrm>
            <a:off x="3858059" y="9442058"/>
            <a:ext cx="2949142" cy="497280"/>
          </a:xfrm>
          <a:prstGeom prst="rect">
            <a:avLst/>
          </a:prstGeom>
          <a:noFill/>
          <a:ln w="9525">
            <a:noFill/>
            <a:miter lim="800000"/>
            <a:headEnd/>
            <a:tailEnd/>
          </a:ln>
          <a:effectLst/>
        </p:spPr>
        <p:txBody>
          <a:bodyPr vert="horz" wrap="square" lIns="91546" tIns="45774" rIns="91546" bIns="45774"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97EB0BD7-0D1B-461F-96D2-458D4659D7B9}" type="slidenum">
              <a:rPr lang="en-US" altLang="ja-JP"/>
              <a:pPr/>
              <a:t>‹#›</a:t>
            </a:fld>
            <a:endParaRPr lang="en-US" altLang="ja-JP"/>
          </a:p>
        </p:txBody>
      </p:sp>
    </p:spTree>
    <p:extLst>
      <p:ext uri="{BB962C8B-B14F-4D97-AF65-F5344CB8AC3E}">
        <p14:creationId xmlns:p14="http://schemas.microsoft.com/office/powerpoint/2010/main" val="25245746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026"/>
          <p:cNvSpPr>
            <a:spLocks noGrp="1" noChangeArrowheads="1"/>
          </p:cNvSpPr>
          <p:nvPr>
            <p:ph type="hdr" sz="quarter"/>
          </p:nvPr>
        </p:nvSpPr>
        <p:spPr bwMode="auto">
          <a:xfrm>
            <a:off x="1" y="0"/>
            <a:ext cx="2949142" cy="497282"/>
          </a:xfrm>
          <a:prstGeom prst="rect">
            <a:avLst/>
          </a:prstGeom>
          <a:noFill/>
          <a:ln w="9525">
            <a:noFill/>
            <a:miter lim="800000"/>
            <a:headEnd/>
            <a:tailEnd/>
          </a:ln>
          <a:effectLst/>
        </p:spPr>
        <p:txBody>
          <a:bodyPr vert="horz" wrap="square" lIns="91546" tIns="45774" rIns="91546" bIns="45774"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3" name="Rectangle 1027"/>
          <p:cNvSpPr>
            <a:spLocks noGrp="1" noChangeArrowheads="1"/>
          </p:cNvSpPr>
          <p:nvPr>
            <p:ph type="dt" idx="1"/>
          </p:nvPr>
        </p:nvSpPr>
        <p:spPr bwMode="auto">
          <a:xfrm>
            <a:off x="3858059" y="0"/>
            <a:ext cx="2949142" cy="497282"/>
          </a:xfrm>
          <a:prstGeom prst="rect">
            <a:avLst/>
          </a:prstGeom>
          <a:noFill/>
          <a:ln w="9525">
            <a:noFill/>
            <a:miter lim="800000"/>
            <a:headEnd/>
            <a:tailEnd/>
          </a:ln>
          <a:effectLst/>
        </p:spPr>
        <p:txBody>
          <a:bodyPr vert="horz" wrap="square" lIns="91546" tIns="45774" rIns="91546" bIns="45774"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25604" name="Rectangle 1028"/>
          <p:cNvSpPr>
            <a:spLocks noGrp="1" noRot="1" noChangeAspect="1" noChangeArrowheads="1" noTextEdit="1"/>
          </p:cNvSpPr>
          <p:nvPr>
            <p:ph type="sldImg" idx="2"/>
          </p:nvPr>
        </p:nvSpPr>
        <p:spPr bwMode="auto">
          <a:xfrm>
            <a:off x="917575" y="744538"/>
            <a:ext cx="4972050" cy="3729037"/>
          </a:xfrm>
          <a:prstGeom prst="rect">
            <a:avLst/>
          </a:prstGeom>
          <a:noFill/>
          <a:ln w="9525">
            <a:solidFill>
              <a:srgbClr val="000000"/>
            </a:solidFill>
            <a:miter lim="800000"/>
            <a:headEnd/>
            <a:tailEnd/>
          </a:ln>
          <a:effectLst/>
        </p:spPr>
      </p:sp>
      <p:sp>
        <p:nvSpPr>
          <p:cNvPr id="25605" name="Rectangle 1029"/>
          <p:cNvSpPr>
            <a:spLocks noGrp="1" noChangeArrowheads="1"/>
          </p:cNvSpPr>
          <p:nvPr>
            <p:ph type="body" sz="quarter" idx="3"/>
          </p:nvPr>
        </p:nvSpPr>
        <p:spPr bwMode="auto">
          <a:xfrm>
            <a:off x="907307" y="4721813"/>
            <a:ext cx="4992592" cy="4472389"/>
          </a:xfrm>
          <a:prstGeom prst="rect">
            <a:avLst/>
          </a:prstGeom>
          <a:noFill/>
          <a:ln w="9525">
            <a:noFill/>
            <a:miter lim="800000"/>
            <a:headEnd/>
            <a:tailEnd/>
          </a:ln>
          <a:effectLst/>
        </p:spPr>
        <p:txBody>
          <a:bodyPr vert="horz" wrap="square" lIns="91546" tIns="45774" rIns="91546" bIns="45774"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5606" name="Rectangle 1030"/>
          <p:cNvSpPr>
            <a:spLocks noGrp="1" noChangeArrowheads="1"/>
          </p:cNvSpPr>
          <p:nvPr>
            <p:ph type="ftr" sz="quarter" idx="4"/>
          </p:nvPr>
        </p:nvSpPr>
        <p:spPr bwMode="auto">
          <a:xfrm>
            <a:off x="1" y="9442058"/>
            <a:ext cx="2949142" cy="497280"/>
          </a:xfrm>
          <a:prstGeom prst="rect">
            <a:avLst/>
          </a:prstGeom>
          <a:noFill/>
          <a:ln w="9525">
            <a:noFill/>
            <a:miter lim="800000"/>
            <a:headEnd/>
            <a:tailEnd/>
          </a:ln>
          <a:effectLst/>
        </p:spPr>
        <p:txBody>
          <a:bodyPr vert="horz" wrap="square" lIns="91546" tIns="45774" rIns="91546" bIns="45774"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7" name="Rectangle 1031"/>
          <p:cNvSpPr>
            <a:spLocks noGrp="1" noChangeArrowheads="1"/>
          </p:cNvSpPr>
          <p:nvPr>
            <p:ph type="sldNum" sz="quarter" idx="5"/>
          </p:nvPr>
        </p:nvSpPr>
        <p:spPr bwMode="auto">
          <a:xfrm>
            <a:off x="3858059" y="9442058"/>
            <a:ext cx="2949142" cy="497280"/>
          </a:xfrm>
          <a:prstGeom prst="rect">
            <a:avLst/>
          </a:prstGeom>
          <a:noFill/>
          <a:ln w="9525">
            <a:noFill/>
            <a:miter lim="800000"/>
            <a:headEnd/>
            <a:tailEnd/>
          </a:ln>
          <a:effectLst/>
        </p:spPr>
        <p:txBody>
          <a:bodyPr vert="horz" wrap="square" lIns="91546" tIns="45774" rIns="91546" bIns="45774"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8AF01994-2739-4319-8C13-74EB71056E38}" type="slidenum">
              <a:rPr lang="en-US" altLang="ja-JP"/>
              <a:pPr/>
              <a:t>‹#›</a:t>
            </a:fld>
            <a:endParaRPr lang="en-US" altLang="ja-JP"/>
          </a:p>
        </p:txBody>
      </p:sp>
    </p:spTree>
    <p:extLst>
      <p:ext uri="{BB962C8B-B14F-4D97-AF65-F5344CB8AC3E}">
        <p14:creationId xmlns:p14="http://schemas.microsoft.com/office/powerpoint/2010/main" val="324642950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charset="0"/>
        <a:ea typeface="ＭＳ Ｐ明朝" charset="-128"/>
        <a:cs typeface="+mn-cs"/>
      </a:defRPr>
    </a:lvl1pPr>
    <a:lvl2pPr marL="457200" algn="l" rtl="0" fontAlgn="base">
      <a:spcBef>
        <a:spcPct val="30000"/>
      </a:spcBef>
      <a:spcAft>
        <a:spcPct val="0"/>
      </a:spcAft>
      <a:defRPr kumimoji="1" sz="1200" kern="1200">
        <a:solidFill>
          <a:schemeClr val="tx1"/>
        </a:solidFill>
        <a:latin typeface="Times New Roman" charset="0"/>
        <a:ea typeface="ＭＳ Ｐ明朝" charset="-128"/>
        <a:cs typeface="+mn-cs"/>
      </a:defRPr>
    </a:lvl2pPr>
    <a:lvl3pPr marL="914400" algn="l" rtl="0" fontAlgn="base">
      <a:spcBef>
        <a:spcPct val="30000"/>
      </a:spcBef>
      <a:spcAft>
        <a:spcPct val="0"/>
      </a:spcAft>
      <a:defRPr kumimoji="1" sz="1200" kern="1200">
        <a:solidFill>
          <a:schemeClr val="tx1"/>
        </a:solidFill>
        <a:latin typeface="Times New Roman" charset="0"/>
        <a:ea typeface="ＭＳ Ｐ明朝" charset="-128"/>
        <a:cs typeface="+mn-cs"/>
      </a:defRPr>
    </a:lvl3pPr>
    <a:lvl4pPr marL="1371600" algn="l" rtl="0" fontAlgn="base">
      <a:spcBef>
        <a:spcPct val="30000"/>
      </a:spcBef>
      <a:spcAft>
        <a:spcPct val="0"/>
      </a:spcAft>
      <a:defRPr kumimoji="1" sz="1200" kern="1200">
        <a:solidFill>
          <a:schemeClr val="tx1"/>
        </a:solidFill>
        <a:latin typeface="Times New Roman" charset="0"/>
        <a:ea typeface="ＭＳ Ｐ明朝" charset="-128"/>
        <a:cs typeface="+mn-cs"/>
      </a:defRPr>
    </a:lvl4pPr>
    <a:lvl5pPr marL="1828800" algn="l" rtl="0" fontAlgn="base">
      <a:spcBef>
        <a:spcPct val="30000"/>
      </a:spcBef>
      <a:spcAft>
        <a:spcPct val="0"/>
      </a:spcAft>
      <a:defRPr kumimoji="1" sz="1200" kern="1200">
        <a:solidFill>
          <a:schemeClr val="tx1"/>
        </a:solidFill>
        <a:latin typeface="Times New Roman" charset="0"/>
        <a:ea typeface="ＭＳ Ｐ明朝"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日立製作所の横井と申します。それでは、</a:t>
            </a:r>
            <a:r>
              <a:rPr kumimoji="1" lang="en-US" altLang="ja-JP" dirty="0"/>
              <a:t>Node-RED v1.0</a:t>
            </a:r>
            <a:r>
              <a:rPr kumimoji="1" lang="ja-JP" altLang="en-US"/>
              <a:t>機能紹介のセッションを始めてゆきたいと思います。</a:t>
            </a:r>
            <a:endParaRPr kumimoji="1"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0</a:t>
            </a:fld>
            <a:endParaRPr lang="en-US" altLang="ja-JP"/>
          </a:p>
        </p:txBody>
      </p:sp>
    </p:spTree>
    <p:extLst>
      <p:ext uri="{BB962C8B-B14F-4D97-AF65-F5344CB8AC3E}">
        <p14:creationId xmlns:p14="http://schemas.microsoft.com/office/powerpoint/2010/main" val="282766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プルダウンメニューからノードを選択できるワイヤリング操作がワイヤージョンでもできるようになりました。</a:t>
            </a:r>
            <a:endParaRPr kumimoji="1" lang="en-US" altLang="ja-JP" dirty="0"/>
          </a:p>
          <a:p>
            <a:endParaRPr kumimoji="1" lang="en-US" altLang="ja-JP" dirty="0"/>
          </a:p>
          <a:p>
            <a:r>
              <a:rPr kumimoji="1" lang="ja-JP" altLang="en-US"/>
              <a:t>従来ワークスペース上の何もないところで</a:t>
            </a:r>
            <a:r>
              <a:rPr kumimoji="1" lang="en-US" altLang="ja-JP" dirty="0"/>
              <a:t>Ctrl</a:t>
            </a:r>
            <a:r>
              <a:rPr kumimoji="1" lang="ja-JP" altLang="en-US"/>
              <a:t>を押しながらクリックするとメニューが表示され、ノードを選択できました。</a:t>
            </a:r>
            <a:endParaRPr kumimoji="1" lang="en-US" altLang="ja-JP" dirty="0"/>
          </a:p>
          <a:p>
            <a:r>
              <a:rPr kumimoji="1" lang="en-US" altLang="ja-JP" dirty="0"/>
              <a:t>Node-RED V1.0</a:t>
            </a:r>
            <a:r>
              <a:rPr kumimoji="1" lang="ja-JP" altLang="en-US"/>
              <a:t>からは、ワイヤー上においても</a:t>
            </a:r>
            <a:r>
              <a:rPr kumimoji="1" lang="en-US" altLang="ja-JP" dirty="0"/>
              <a:t>Ctrl+</a:t>
            </a:r>
            <a:r>
              <a:rPr kumimoji="1" lang="ja-JP" altLang="en-US"/>
              <a:t>クリックを押して本メニューを表示し、ワイヤーにノードを追加できる様になりました。</a:t>
            </a:r>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9</a:t>
            </a:fld>
            <a:endParaRPr lang="en-US" altLang="ja-JP"/>
          </a:p>
        </p:txBody>
      </p:sp>
    </p:spTree>
    <p:extLst>
      <p:ext uri="{BB962C8B-B14F-4D97-AF65-F5344CB8AC3E}">
        <p14:creationId xmlns:p14="http://schemas.microsoft.com/office/powerpoint/2010/main" val="828489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フローの読み込みや書き込みを行うダイアログが追加されました。</a:t>
            </a:r>
            <a:endParaRPr kumimoji="1" lang="en-US" altLang="ja-JP" dirty="0"/>
          </a:p>
          <a:p>
            <a:r>
              <a:rPr kumimoji="1" lang="ja-JP" altLang="en-US"/>
              <a:t>左側のスクリーンショットの様に、</a:t>
            </a:r>
            <a:r>
              <a:rPr kumimoji="1" lang="en-US" altLang="ja-JP" dirty="0"/>
              <a:t>V0.20.7</a:t>
            </a:r>
            <a:r>
              <a:rPr kumimoji="1" lang="ja-JP" altLang="en-US"/>
              <a:t>以前はメニューからフローを選択できる様になっていました。</a:t>
            </a:r>
            <a:endParaRPr kumimoji="1" lang="en-US" altLang="ja-JP" dirty="0"/>
          </a:p>
          <a:p>
            <a:r>
              <a:rPr kumimoji="1" lang="ja-JP" altLang="en-US"/>
              <a:t>このメニューはマウスのポインタが黒色の部分から外れてしまうと消えてしまうため、何度も繰り返す操作が生じていました。</a:t>
            </a:r>
            <a:endParaRPr kumimoji="1" lang="en-US" altLang="ja-JP" dirty="0"/>
          </a:p>
          <a:p>
            <a:r>
              <a:rPr kumimoji="1" lang="en-US" altLang="ja-JP" dirty="0"/>
              <a:t>V1.0</a:t>
            </a:r>
            <a:r>
              <a:rPr kumimoji="1" lang="ja-JP" altLang="en-US"/>
              <a:t>でダイアログ化したことで、確実にフローを選択できる様になりました。</a:t>
            </a:r>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10</a:t>
            </a:fld>
            <a:endParaRPr lang="en-US" altLang="ja-JP"/>
          </a:p>
        </p:txBody>
      </p:sp>
    </p:spTree>
    <p:extLst>
      <p:ext uri="{BB962C8B-B14F-4D97-AF65-F5344CB8AC3E}">
        <p14:creationId xmlns:p14="http://schemas.microsoft.com/office/powerpoint/2010/main" val="2275984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コンテキストのデータを表示するタブの情報を自動更新するチェックを入れれる様になりました。</a:t>
            </a:r>
            <a:endParaRPr kumimoji="1" lang="en-US" altLang="ja-JP" dirty="0"/>
          </a:p>
          <a:p>
            <a:r>
              <a:rPr kumimoji="1" lang="ja-JP" altLang="en-US"/>
              <a:t>今までは右側の更新ボタンを押さないと値が更新されなかったのですが、本チェックボックスにチェックを入れると自動的に値が更新される様になります。</a:t>
            </a:r>
            <a:endParaRPr kumimoji="1"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11</a:t>
            </a:fld>
            <a:endParaRPr lang="en-US" altLang="ja-JP"/>
          </a:p>
        </p:txBody>
      </p:sp>
    </p:spTree>
    <p:extLst>
      <p:ext uri="{BB962C8B-B14F-4D97-AF65-F5344CB8AC3E}">
        <p14:creationId xmlns:p14="http://schemas.microsoft.com/office/powerpoint/2010/main" val="1596959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最後に言語選択のプルダウンメニューがユーザ設定画面に追加されました。</a:t>
            </a:r>
            <a:endParaRPr kumimoji="1" lang="en-US" altLang="ja-JP" dirty="0"/>
          </a:p>
          <a:p>
            <a:r>
              <a:rPr kumimoji="1" lang="ja-JP" altLang="en-US"/>
              <a:t>今まではブラウザの言語設定に従って表示言語を切り替えていたのですが、本メニューで設定するとブラウザの言語設定を使わず表示言語を切り替えられます。</a:t>
            </a:r>
            <a:endParaRPr kumimoji="1" lang="en-US" altLang="ja-JP" dirty="0"/>
          </a:p>
          <a:p>
            <a:r>
              <a:rPr kumimoji="1" lang="ja-JP" altLang="en-US"/>
              <a:t>韓国語や中国語は日立の外国籍のメンバが翻訳しましたので、見てみてください。</a:t>
            </a:r>
            <a:endParaRPr kumimoji="1" lang="en-US" altLang="ja-JP" dirty="0"/>
          </a:p>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12</a:t>
            </a:fld>
            <a:endParaRPr lang="en-US" altLang="ja-JP"/>
          </a:p>
        </p:txBody>
      </p:sp>
    </p:spTree>
    <p:extLst>
      <p:ext uri="{BB962C8B-B14F-4D97-AF65-F5344CB8AC3E}">
        <p14:creationId xmlns:p14="http://schemas.microsoft.com/office/powerpoint/2010/main" val="2936200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F01994-2739-4319-8C13-74EB71056E38}" type="slidenum">
              <a:rPr lang="en-US" altLang="ja-JP" smtClean="0"/>
              <a:pPr/>
              <a:t>13</a:t>
            </a:fld>
            <a:endParaRPr lang="en-US" altLang="ja-JP"/>
          </a:p>
        </p:txBody>
      </p:sp>
    </p:spTree>
    <p:extLst>
      <p:ext uri="{BB962C8B-B14F-4D97-AF65-F5344CB8AC3E}">
        <p14:creationId xmlns:p14="http://schemas.microsoft.com/office/powerpoint/2010/main" val="3985762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F01994-2739-4319-8C13-74EB71056E38}" type="slidenum">
              <a:rPr lang="en-US" altLang="ja-JP" smtClean="0"/>
              <a:pPr/>
              <a:t>14</a:t>
            </a:fld>
            <a:endParaRPr lang="en-US" altLang="ja-JP"/>
          </a:p>
        </p:txBody>
      </p:sp>
    </p:spTree>
    <p:extLst>
      <p:ext uri="{BB962C8B-B14F-4D97-AF65-F5344CB8AC3E}">
        <p14:creationId xmlns:p14="http://schemas.microsoft.com/office/powerpoint/2010/main" val="51219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F01994-2739-4319-8C13-74EB71056E38}" type="slidenum">
              <a:rPr lang="en-US" altLang="ja-JP" smtClean="0"/>
              <a:pPr/>
              <a:t>15</a:t>
            </a:fld>
            <a:endParaRPr lang="en-US" altLang="ja-JP"/>
          </a:p>
        </p:txBody>
      </p:sp>
    </p:spTree>
    <p:extLst>
      <p:ext uri="{BB962C8B-B14F-4D97-AF65-F5344CB8AC3E}">
        <p14:creationId xmlns:p14="http://schemas.microsoft.com/office/powerpoint/2010/main" val="16844005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F01994-2739-4319-8C13-74EB71056E38}" type="slidenum">
              <a:rPr lang="en-US" altLang="ja-JP" smtClean="0"/>
              <a:pPr/>
              <a:t>16</a:t>
            </a:fld>
            <a:endParaRPr lang="en-US" altLang="ja-JP"/>
          </a:p>
        </p:txBody>
      </p:sp>
    </p:spTree>
    <p:extLst>
      <p:ext uri="{BB962C8B-B14F-4D97-AF65-F5344CB8AC3E}">
        <p14:creationId xmlns:p14="http://schemas.microsoft.com/office/powerpoint/2010/main" val="1814289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87BA4A2-2BD8-46F6-B2E5-DDAA6B853E48}" type="slidenum">
              <a:rPr lang="en-US" altLang="ja-JP"/>
              <a:pPr/>
              <a:t>18</a:t>
            </a:fld>
            <a:endParaRPr lang="en-US" altLang="ja-JP"/>
          </a:p>
        </p:txBody>
      </p:sp>
      <p:sp>
        <p:nvSpPr>
          <p:cNvPr id="54274" name="Rectangle 2"/>
          <p:cNvSpPr>
            <a:spLocks noGrp="1" noRot="1" noChangeAspect="1" noChangeArrowheads="1" noTextEdit="1"/>
          </p:cNvSpPr>
          <p:nvPr>
            <p:ph type="sldImg"/>
          </p:nvPr>
        </p:nvSpPr>
        <p:spPr>
          <a:xfrm>
            <a:off x="915988" y="744538"/>
            <a:ext cx="4972050" cy="3729037"/>
          </a:xfrm>
          <a:ln/>
        </p:spPr>
      </p:sp>
      <p:sp>
        <p:nvSpPr>
          <p:cNvPr id="54275" name="Rectangle 3"/>
          <p:cNvSpPr>
            <a:spLocks noGrp="1" noChangeArrowheads="1"/>
          </p:cNvSpPr>
          <p:nvPr>
            <p:ph type="body" idx="1"/>
          </p:nvPr>
        </p:nvSpPr>
        <p:spPr/>
        <p:txBody>
          <a:bodyPr/>
          <a:lstStyle/>
          <a:p>
            <a:r>
              <a:rPr lang="ja-JP" altLang="en-US"/>
              <a:t>本日は有難うございました。</a:t>
            </a:r>
          </a:p>
        </p:txBody>
      </p:sp>
    </p:spTree>
    <p:extLst>
      <p:ext uri="{BB962C8B-B14F-4D97-AF65-F5344CB8AC3E}">
        <p14:creationId xmlns:p14="http://schemas.microsoft.com/office/powerpoint/2010/main" val="374088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本日は、こちらの日立メンバ</a:t>
            </a:r>
            <a:r>
              <a:rPr kumimoji="1" lang="en-US" altLang="ja-JP" dirty="0"/>
              <a:t>4</a:t>
            </a:r>
            <a:r>
              <a:rPr kumimoji="1" lang="ja-JP" altLang="en-US"/>
              <a:t>名で</a:t>
            </a:r>
            <a:r>
              <a:rPr kumimoji="1" lang="en-US" altLang="ja-JP" dirty="0"/>
              <a:t>Node-RED</a:t>
            </a:r>
            <a:r>
              <a:rPr kumimoji="1" lang="ja-JP" altLang="en-US"/>
              <a:t>の</a:t>
            </a:r>
            <a:r>
              <a:rPr kumimoji="1" lang="en-US" altLang="ja-JP" dirty="0"/>
              <a:t>v1.0</a:t>
            </a:r>
            <a:r>
              <a:rPr kumimoji="1" lang="ja-JP" altLang="en-US"/>
              <a:t>の機能を中心にご紹介いたします。</a:t>
            </a:r>
            <a:endParaRPr kumimoji="1" lang="en-US" altLang="ja-JP" dirty="0"/>
          </a:p>
          <a:p>
            <a:r>
              <a:rPr kumimoji="1" lang="ja-JP" altLang="en-US"/>
              <a:t>まず私から、</a:t>
            </a:r>
            <a:r>
              <a:rPr kumimoji="1" lang="en-US" altLang="ja-JP" dirty="0"/>
              <a:t>v1.0</a:t>
            </a:r>
            <a:r>
              <a:rPr kumimoji="1" lang="ja-JP" altLang="en-US"/>
              <a:t>のエディタ側の新機能を紹介します。</a:t>
            </a:r>
            <a:endParaRPr kumimoji="1" lang="en-US" altLang="ja-JP" dirty="0"/>
          </a:p>
          <a:p>
            <a:r>
              <a:rPr kumimoji="1" lang="ja-JP" altLang="en-US"/>
              <a:t>その後、西山からサブフローの機能紹介、松浦から日立が</a:t>
            </a:r>
            <a:r>
              <a:rPr kumimoji="1" lang="en-US" altLang="ja-JP" dirty="0"/>
              <a:t>Node-RED</a:t>
            </a:r>
            <a:r>
              <a:rPr kumimoji="1" lang="ja-JP" altLang="en-US"/>
              <a:t>の品質向上のために提案し、本体に取り込んだエディタの自動テストについてご説明します。</a:t>
            </a:r>
            <a:endParaRPr kumimoji="1" lang="en-US" altLang="ja-JP" dirty="0"/>
          </a:p>
          <a:p>
            <a:r>
              <a:rPr kumimoji="1" lang="ja-JP" altLang="en-US"/>
              <a:t>最後に、東村からサーバサイド側のランタイムの機能をご紹介します。</a:t>
            </a:r>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1</a:t>
            </a:fld>
            <a:endParaRPr lang="en-US" altLang="ja-JP"/>
          </a:p>
        </p:txBody>
      </p:sp>
    </p:spTree>
    <p:extLst>
      <p:ext uri="{BB962C8B-B14F-4D97-AF65-F5344CB8AC3E}">
        <p14:creationId xmlns:p14="http://schemas.microsoft.com/office/powerpoint/2010/main" val="104509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初めての方もいらっしゃるかもしれないため、</a:t>
            </a:r>
            <a:r>
              <a:rPr kumimoji="1" lang="en-US" altLang="ja-JP" dirty="0"/>
              <a:t>Node-RED</a:t>
            </a:r>
            <a:r>
              <a:rPr kumimoji="1" lang="ja-JP" altLang="en-US"/>
              <a:t>について簡単にご説明します。</a:t>
            </a:r>
            <a:endParaRPr kumimoji="1" lang="en-US" altLang="ja-JP" dirty="0"/>
          </a:p>
          <a:p>
            <a:r>
              <a:rPr kumimoji="1" lang="en-US" altLang="ja-JP" dirty="0"/>
              <a:t>Node-RED</a:t>
            </a:r>
            <a:r>
              <a:rPr kumimoji="1" lang="ja-JP" altLang="en-US"/>
              <a:t>は、</a:t>
            </a:r>
            <a:r>
              <a:rPr kumimoji="1" lang="en-US" altLang="ja-JP" dirty="0"/>
              <a:t>IoT</a:t>
            </a:r>
            <a:r>
              <a:rPr kumimoji="1" lang="ja-JP" altLang="en-US"/>
              <a:t>アプリケーション向けのノンプログラミング開発ツールでして、下のスクリーンショットの様にノードと呼ばれる部品を</a:t>
            </a:r>
            <a:endParaRPr kumimoji="1" lang="en-US" altLang="ja-JP" dirty="0"/>
          </a:p>
          <a:p>
            <a:r>
              <a:rPr kumimoji="1" lang="ja-JP" altLang="en-US"/>
              <a:t>ブラウザ上でつないで開発することで、迅速に開発できるビジュアルプログラミング環境です。</a:t>
            </a:r>
            <a:endParaRPr kumimoji="1" lang="en-US" altLang="ja-JP" dirty="0"/>
          </a:p>
          <a:p>
            <a:r>
              <a:rPr kumimoji="1" lang="ja-JP" altLang="en-US"/>
              <a:t>部品は、現在</a:t>
            </a:r>
            <a:r>
              <a:rPr kumimoji="1" lang="en-US" altLang="ja-JP" dirty="0"/>
              <a:t>2500</a:t>
            </a:r>
            <a:r>
              <a:rPr kumimoji="1" lang="ja-JP" altLang="en-US"/>
              <a:t>種類程存在しており、メジャーなデータベースや、クラウドで提供されている</a:t>
            </a:r>
            <a:r>
              <a:rPr kumimoji="1" lang="en-US" altLang="ja-JP" dirty="0"/>
              <a:t>API</a:t>
            </a:r>
            <a:r>
              <a:rPr kumimoji="1" lang="ja-JP" altLang="en-US"/>
              <a:t>はほぼ全て接続できるという状況です。</a:t>
            </a:r>
            <a:endParaRPr kumimoji="1" lang="en-US" altLang="ja-JP" dirty="0"/>
          </a:p>
          <a:p>
            <a:r>
              <a:rPr kumimoji="1" lang="ja-JP" altLang="en-US"/>
              <a:t>また、</a:t>
            </a:r>
            <a:r>
              <a:rPr kumimoji="1" lang="en-US" altLang="ja-JP" dirty="0"/>
              <a:t>Linux Foundation</a:t>
            </a:r>
            <a:r>
              <a:rPr kumimoji="1" lang="ja-JP" altLang="en-US"/>
              <a:t>のソフトウェアになっておりますので、</a:t>
            </a:r>
            <a:r>
              <a:rPr kumimoji="1" lang="en-US" altLang="ja-JP" dirty="0"/>
              <a:t>Linux</a:t>
            </a:r>
            <a:r>
              <a:rPr kumimoji="1" lang="ja-JP" altLang="en-US"/>
              <a:t>と同じく様々な開発者によって開発が進められています。</a:t>
            </a:r>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a:t>
            </a:fld>
            <a:endParaRPr lang="en-US" altLang="ja-JP"/>
          </a:p>
        </p:txBody>
      </p:sp>
    </p:spTree>
    <p:extLst>
      <p:ext uri="{BB962C8B-B14F-4D97-AF65-F5344CB8AC3E}">
        <p14:creationId xmlns:p14="http://schemas.microsoft.com/office/powerpoint/2010/main" val="2756755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この</a:t>
            </a:r>
            <a:r>
              <a:rPr kumimoji="1" lang="en-US" altLang="ja-JP" dirty="0"/>
              <a:t>Node-RED</a:t>
            </a:r>
            <a:r>
              <a:rPr kumimoji="1" lang="ja-JP" altLang="en-US"/>
              <a:t>は、</a:t>
            </a:r>
            <a:r>
              <a:rPr kumimoji="1" lang="en-US" altLang="ja-JP" dirty="0"/>
              <a:t>6</a:t>
            </a:r>
            <a:r>
              <a:rPr kumimoji="1" lang="ja-JP" altLang="en-US"/>
              <a:t>年間の開発を経て昨年の</a:t>
            </a:r>
            <a:r>
              <a:rPr kumimoji="1" lang="en-US" altLang="ja-JP" dirty="0"/>
              <a:t>9</a:t>
            </a:r>
            <a:r>
              <a:rPr kumimoji="1" lang="ja-JP" altLang="en-US"/>
              <a:t>月末に</a:t>
            </a:r>
            <a:r>
              <a:rPr kumimoji="1" lang="en-US" altLang="ja-JP" dirty="0"/>
              <a:t>v1.0</a:t>
            </a:r>
            <a:r>
              <a:rPr kumimoji="1" lang="ja-JP" altLang="en-US"/>
              <a:t>がリリースされました。</a:t>
            </a:r>
            <a:endParaRPr kumimoji="1" lang="en-US" altLang="ja-JP" dirty="0"/>
          </a:p>
          <a:p>
            <a:r>
              <a:rPr kumimoji="1" lang="en-US" altLang="ja-JP" dirty="0"/>
              <a:t>v1.0</a:t>
            </a:r>
            <a:r>
              <a:rPr kumimoji="1" lang="ja-JP" altLang="en-US"/>
              <a:t>以前は</a:t>
            </a:r>
            <a:r>
              <a:rPr kumimoji="1" lang="en-US" altLang="ja-JP" dirty="0"/>
              <a:t>v0.20</a:t>
            </a:r>
            <a:r>
              <a:rPr kumimoji="1" lang="ja-JP" altLang="en-US"/>
              <a:t>、その前は</a:t>
            </a:r>
            <a:r>
              <a:rPr kumimoji="1" lang="en-US" altLang="ja-JP" dirty="0"/>
              <a:t>0.19</a:t>
            </a:r>
            <a:r>
              <a:rPr kumimoji="1" lang="ja-JP" altLang="en-US"/>
              <a:t>と、バージョンが</a:t>
            </a:r>
            <a:r>
              <a:rPr kumimoji="1" lang="en-US" altLang="ja-JP" dirty="0"/>
              <a:t>0</a:t>
            </a:r>
            <a:r>
              <a:rPr kumimoji="1" lang="ja-JP" altLang="en-US"/>
              <a:t>から始まっていました。</a:t>
            </a:r>
            <a:endParaRPr kumimoji="1" lang="en-US" altLang="ja-JP" dirty="0"/>
          </a:p>
          <a:p>
            <a:r>
              <a:rPr kumimoji="1" lang="en-US" altLang="ja-JP" dirty="0"/>
              <a:t>V1.0</a:t>
            </a:r>
            <a:r>
              <a:rPr kumimoji="1" lang="ja-JP" altLang="en-US"/>
              <a:t>は、</a:t>
            </a:r>
            <a:r>
              <a:rPr kumimoji="1" lang="en-US" altLang="ja-JP" dirty="0"/>
              <a:t>Node-RED</a:t>
            </a:r>
            <a:r>
              <a:rPr kumimoji="1" lang="ja-JP" altLang="en-US"/>
              <a:t>が安定し、プロダンション利用のための整備が整ったことを表すリリースとなっています。</a:t>
            </a:r>
            <a:endParaRPr kumimoji="1" lang="en-US" altLang="ja-JP" dirty="0"/>
          </a:p>
          <a:p>
            <a:r>
              <a:rPr kumimoji="1" lang="en-US" altLang="ja-JP" dirty="0"/>
              <a:t>V1.0</a:t>
            </a:r>
            <a:r>
              <a:rPr kumimoji="1" lang="ja-JP" altLang="en-US"/>
              <a:t>のタイミングで左側の新機能が追加されましたので、今回ご紹介します。</a:t>
            </a:r>
            <a:endParaRPr kumimoji="1" lang="en-US" altLang="ja-JP" dirty="0"/>
          </a:p>
          <a:p>
            <a:r>
              <a:rPr kumimoji="1" lang="ja-JP" altLang="en-US"/>
              <a:t>また、</a:t>
            </a:r>
            <a:r>
              <a:rPr kumimoji="1" lang="en-US" altLang="ja-JP" dirty="0"/>
              <a:t>v1.0</a:t>
            </a:r>
            <a:r>
              <a:rPr kumimoji="1" lang="ja-JP" altLang="en-US"/>
              <a:t>リリースに向けた計画は</a:t>
            </a:r>
            <a:r>
              <a:rPr kumimoji="1" lang="en-US" altLang="ja-JP" dirty="0"/>
              <a:t>2</a:t>
            </a:r>
            <a:r>
              <a:rPr kumimoji="1" lang="ja-JP" altLang="en-US"/>
              <a:t>年前から進められており、その中で</a:t>
            </a:r>
            <a:r>
              <a:rPr kumimoji="1" lang="en-US" altLang="ja-JP" dirty="0"/>
              <a:t>GitHub</a:t>
            </a:r>
            <a:r>
              <a:rPr kumimoji="1" lang="ja-JP" altLang="en-US"/>
              <a:t>にフローを保存できるプロジェクト機能、コンテキストデータをストレージに保存する</a:t>
            </a:r>
            <a:r>
              <a:rPr kumimoji="1" lang="en-US" altLang="ja-JP" dirty="0"/>
              <a:t>Persistent Context</a:t>
            </a:r>
            <a:r>
              <a:rPr kumimoji="1" lang="ja-JP" altLang="en-US"/>
              <a:t>等の機能も開発されてきました。</a:t>
            </a:r>
            <a:endParaRPr kumimoji="1" lang="en-US" altLang="ja-JP" dirty="0"/>
          </a:p>
          <a:p>
            <a:r>
              <a:rPr kumimoji="1" lang="ja-JP" altLang="en-US"/>
              <a:t>プロジェクト機能については、次のセッションでウフルの船津さんから紹介して頂けると思います。</a:t>
            </a:r>
            <a:endParaRPr kumimoji="1"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3</a:t>
            </a:fld>
            <a:endParaRPr lang="en-US" altLang="ja-JP"/>
          </a:p>
        </p:txBody>
      </p:sp>
    </p:spTree>
    <p:extLst>
      <p:ext uri="{BB962C8B-B14F-4D97-AF65-F5344CB8AC3E}">
        <p14:creationId xmlns:p14="http://schemas.microsoft.com/office/powerpoint/2010/main" val="2997532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このスライドから、</a:t>
            </a:r>
            <a:r>
              <a:rPr kumimoji="1" lang="en-US" altLang="ja-JP" dirty="0"/>
              <a:t>v1.0</a:t>
            </a:r>
            <a:r>
              <a:rPr kumimoji="1" lang="ja-JP" altLang="en-US"/>
              <a:t>の各機能についてご説明してゆきます。</a:t>
            </a:r>
            <a:endParaRPr kumimoji="1" lang="en-US" altLang="ja-JP" dirty="0"/>
          </a:p>
          <a:p>
            <a:r>
              <a:rPr kumimoji="1" lang="ja-JP" altLang="en-US"/>
              <a:t>まず、パレットのカテゴリやノードの配置が分かりやすいように変更されました。</a:t>
            </a:r>
            <a:endParaRPr kumimoji="1" lang="en-US" altLang="ja-JP" dirty="0"/>
          </a:p>
          <a:p>
            <a:endParaRPr kumimoji="1" lang="en-US" altLang="ja-JP" dirty="0"/>
          </a:p>
          <a:p>
            <a:r>
              <a:rPr kumimoji="1" lang="en-US" altLang="ja-JP" dirty="0"/>
              <a:t>V0.20</a:t>
            </a:r>
            <a:r>
              <a:rPr kumimoji="1" lang="ja-JP" altLang="en-US"/>
              <a:t>までは、右側に端子があるノードが</a:t>
            </a:r>
            <a:r>
              <a:rPr kumimoji="1" lang="en-US" altLang="ja-JP" dirty="0"/>
              <a:t>input</a:t>
            </a:r>
            <a:r>
              <a:rPr kumimoji="1" lang="ja-JP" altLang="en-US"/>
              <a:t>カテゴリ、左側に端子があるノードが</a:t>
            </a:r>
            <a:r>
              <a:rPr kumimoji="1" lang="en-US" altLang="ja-JP" dirty="0"/>
              <a:t>output</a:t>
            </a:r>
            <a:r>
              <a:rPr kumimoji="1" lang="ja-JP" altLang="en-US"/>
              <a:t>カテゴリ、その他は機能カテゴリに入っており</a:t>
            </a:r>
            <a:endParaRPr kumimoji="1" lang="en-US" altLang="ja-JP" dirty="0"/>
          </a:p>
          <a:p>
            <a:r>
              <a:rPr kumimoji="1" lang="ja-JP" altLang="en-US"/>
              <a:t>機能カテゴリのノード数が増えてゆく傾向がありました。</a:t>
            </a:r>
            <a:endParaRPr kumimoji="1" lang="en-US" altLang="ja-JP" dirty="0"/>
          </a:p>
          <a:p>
            <a:r>
              <a:rPr kumimoji="1" lang="en-US" altLang="ja-JP" dirty="0"/>
              <a:t>V1.0</a:t>
            </a:r>
            <a:r>
              <a:rPr kumimoji="1" lang="ja-JP" altLang="en-US"/>
              <a:t>からは、</a:t>
            </a:r>
            <a:r>
              <a:rPr kumimoji="1" lang="en-US" altLang="ja-JP" dirty="0"/>
              <a:t>inject</a:t>
            </a:r>
            <a:r>
              <a:rPr kumimoji="1" lang="ja-JP" altLang="en-US"/>
              <a:t>ノードや</a:t>
            </a:r>
            <a:r>
              <a:rPr kumimoji="1" lang="en-US" altLang="ja-JP" dirty="0"/>
              <a:t>debug</a:t>
            </a:r>
            <a:r>
              <a:rPr kumimoji="1" lang="ja-JP" altLang="en-US"/>
              <a:t>ノード等の基本ノードは共通カテゴリに入りました。</a:t>
            </a:r>
            <a:endParaRPr kumimoji="1" lang="en-US" altLang="ja-JP" dirty="0"/>
          </a:p>
          <a:p>
            <a:r>
              <a:rPr kumimoji="1" lang="ja-JP" altLang="en-US"/>
              <a:t>また、ネットワークを用いるノードはネットワークカテゴリに、パースを行うノードはパーサカテゴリに入っています。</a:t>
            </a:r>
            <a:endParaRPr kumimoji="1" lang="en-US" altLang="ja-JP" dirty="0"/>
          </a:p>
          <a:p>
            <a:endParaRPr kumimoji="1" lang="en-US" altLang="ja-JP" dirty="0"/>
          </a:p>
          <a:p>
            <a:r>
              <a:rPr kumimoji="1" lang="ja-JP" altLang="en-US"/>
              <a:t>さらに、組み合わせて用いるノードを上下に配置される様になりました。</a:t>
            </a:r>
            <a:endParaRPr kumimoji="1" lang="en-US" altLang="ja-JP" dirty="0"/>
          </a:p>
          <a:p>
            <a:r>
              <a:rPr kumimoji="1" lang="ja-JP" altLang="en-US"/>
              <a:t>特に</a:t>
            </a:r>
            <a:r>
              <a:rPr kumimoji="1" lang="en-US" altLang="ja-JP" dirty="0"/>
              <a:t>http-in</a:t>
            </a:r>
            <a:r>
              <a:rPr kumimoji="1" lang="ja-JP" altLang="en-US"/>
              <a:t>ノードと</a:t>
            </a:r>
            <a:r>
              <a:rPr kumimoji="1" lang="en-US" altLang="ja-JP" dirty="0"/>
              <a:t>http response</a:t>
            </a:r>
            <a:r>
              <a:rPr kumimoji="1" lang="ja-JP" altLang="en-US"/>
              <a:t>ノードの組みは上下に隣り合っていることで組みで用いることが分かりやすくなっています。</a:t>
            </a:r>
            <a:endParaRPr kumimoji="1"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4</a:t>
            </a:fld>
            <a:endParaRPr lang="en-US" altLang="ja-JP"/>
          </a:p>
        </p:txBody>
      </p:sp>
    </p:spTree>
    <p:extLst>
      <p:ext uri="{BB962C8B-B14F-4D97-AF65-F5344CB8AC3E}">
        <p14:creationId xmlns:p14="http://schemas.microsoft.com/office/powerpoint/2010/main" val="305995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次に</a:t>
            </a:r>
            <a:r>
              <a:rPr kumimoji="1" lang="en-US" altLang="ja-JP" dirty="0"/>
              <a:t>complete</a:t>
            </a:r>
            <a:r>
              <a:rPr kumimoji="1" lang="ja-JP" altLang="en-US"/>
              <a:t>ノードについて説明いたします。</a:t>
            </a:r>
            <a:endParaRPr kumimoji="1" lang="en-US" altLang="ja-JP" dirty="0"/>
          </a:p>
          <a:p>
            <a:r>
              <a:rPr kumimoji="1" lang="en-US" altLang="ja-JP" dirty="0"/>
              <a:t>Node-RED</a:t>
            </a:r>
            <a:r>
              <a:rPr kumimoji="1" lang="ja-JP" altLang="en-US"/>
              <a:t>のパレットを見ると、新しく</a:t>
            </a:r>
            <a:r>
              <a:rPr kumimoji="1" lang="en-US" altLang="ja-JP" dirty="0"/>
              <a:t>complete</a:t>
            </a:r>
            <a:r>
              <a:rPr kumimoji="1" lang="ja-JP" altLang="en-US"/>
              <a:t>ノードというノードが登場しています。</a:t>
            </a:r>
            <a:endParaRPr kumimoji="1" lang="en-US" altLang="ja-JP" dirty="0"/>
          </a:p>
          <a:p>
            <a:r>
              <a:rPr kumimoji="1" lang="ja-JP" altLang="en-US"/>
              <a:t>この</a:t>
            </a:r>
            <a:r>
              <a:rPr kumimoji="1" lang="en-US" altLang="ja-JP" dirty="0"/>
              <a:t>complete</a:t>
            </a:r>
            <a:r>
              <a:rPr kumimoji="1" lang="ja-JP" altLang="en-US"/>
              <a:t>ノードは、フローの終端に置く、右側に端子がないノードの処理が終わることを待ち、別の後続の処理を行う際に用いるノードです。</a:t>
            </a:r>
            <a:endParaRPr kumimoji="1" lang="en-US" altLang="ja-JP" dirty="0"/>
          </a:p>
          <a:p>
            <a:endParaRPr kumimoji="1" lang="en-US" altLang="ja-JP" dirty="0"/>
          </a:p>
          <a:p>
            <a:r>
              <a:rPr kumimoji="1" lang="ja-JP" altLang="en-US"/>
              <a:t>例えば、</a:t>
            </a:r>
            <a:r>
              <a:rPr kumimoji="1" lang="en-US" altLang="ja-JP" dirty="0"/>
              <a:t>v0.20</a:t>
            </a:r>
            <a:r>
              <a:rPr kumimoji="1" lang="ja-JP" altLang="en-US"/>
              <a:t>までは上の様なフローで</a:t>
            </a:r>
            <a:r>
              <a:rPr kumimoji="1" lang="en-US" altLang="ja-JP" dirty="0"/>
              <a:t>WebSocket</a:t>
            </a:r>
            <a:r>
              <a:rPr kumimoji="1" lang="ja-JP" altLang="en-US"/>
              <a:t>ノードでデータを送った時に、データが正しく送れたかどうかを知ることはできませんでした。</a:t>
            </a:r>
            <a:endParaRPr kumimoji="1" lang="en-US" altLang="ja-JP" dirty="0"/>
          </a:p>
          <a:p>
            <a:endParaRPr kumimoji="1" lang="en-US" altLang="ja-JP" dirty="0"/>
          </a:p>
          <a:p>
            <a:r>
              <a:rPr kumimoji="1" lang="en-US" altLang="ja-JP" dirty="0"/>
              <a:t>V1.0</a:t>
            </a:r>
            <a:r>
              <a:rPr kumimoji="1" lang="ja-JP" altLang="en-US"/>
              <a:t>からは、、</a:t>
            </a:r>
            <a:r>
              <a:rPr kumimoji="1" lang="en-US" altLang="ja-JP" dirty="0"/>
              <a:t>complete</a:t>
            </a:r>
            <a:r>
              <a:rPr kumimoji="1" lang="ja-JP" altLang="en-US"/>
              <a:t>ノードで処理完了のイベントをキャッチして、</a:t>
            </a:r>
            <a:endParaRPr kumimoji="1" lang="en-US" altLang="ja-JP" dirty="0"/>
          </a:p>
          <a:p>
            <a:r>
              <a:rPr kumimoji="1" lang="en-US" altLang="ja-JP" dirty="0"/>
              <a:t>WebSocket</a:t>
            </a:r>
            <a:r>
              <a:rPr kumimoji="1" lang="ja-JP" altLang="en-US"/>
              <a:t>経由でデータが送られたことを</a:t>
            </a:r>
            <a:r>
              <a:rPr kumimoji="1" lang="en-US" altLang="ja-JP" dirty="0"/>
              <a:t>debug</a:t>
            </a:r>
            <a:r>
              <a:rPr kumimoji="1" lang="ja-JP" altLang="en-US"/>
              <a:t>ノードを用いてデバッグタブに表示することができます。</a:t>
            </a:r>
            <a:endParaRPr kumimoji="1" lang="en-US" altLang="ja-JP" dirty="0"/>
          </a:p>
          <a:p>
            <a:endParaRPr kumimoji="1" lang="en-US" altLang="ja-JP" dirty="0"/>
          </a:p>
          <a:p>
            <a:r>
              <a:rPr kumimoji="1" lang="en-US" altLang="ja-JP" dirty="0"/>
              <a:t>WebSocket</a:t>
            </a:r>
            <a:r>
              <a:rPr kumimoji="1" lang="ja-JP" altLang="en-US"/>
              <a:t>ノード以外にも</a:t>
            </a:r>
            <a:r>
              <a:rPr kumimoji="1" lang="en-US" altLang="ja-JP" dirty="0"/>
              <a:t>e-mail</a:t>
            </a:r>
            <a:r>
              <a:rPr kumimoji="1" lang="ja-JP" altLang="en-US"/>
              <a:t>送信ノードでメールが送信されたことや、</a:t>
            </a:r>
            <a:endParaRPr kumimoji="1" lang="en-US" altLang="ja-JP" dirty="0"/>
          </a:p>
          <a:p>
            <a:r>
              <a:rPr kumimoji="1" lang="en-US" altLang="ja-JP" dirty="0"/>
              <a:t>MQTT</a:t>
            </a:r>
            <a:r>
              <a:rPr kumimoji="1" lang="ja-JP" altLang="en-US"/>
              <a:t>ノードでデータが</a:t>
            </a:r>
            <a:r>
              <a:rPr kumimoji="1" lang="en-US" altLang="ja-JP" dirty="0"/>
              <a:t>MQTT</a:t>
            </a:r>
            <a:r>
              <a:rPr kumimoji="1" lang="ja-JP" altLang="en-US"/>
              <a:t>ブローカーに送付されたことをログに記録していくフローも記述できる様になりました。</a:t>
            </a:r>
            <a:endParaRPr kumimoji="1"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5</a:t>
            </a:fld>
            <a:endParaRPr lang="en-US" altLang="ja-JP"/>
          </a:p>
        </p:txBody>
      </p:sp>
    </p:spTree>
    <p:extLst>
      <p:ext uri="{BB962C8B-B14F-4D97-AF65-F5344CB8AC3E}">
        <p14:creationId xmlns:p14="http://schemas.microsoft.com/office/powerpoint/2010/main" val="303583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次にビジュアル</a:t>
            </a:r>
            <a:r>
              <a:rPr kumimoji="1" lang="en-US" altLang="ja-JP" dirty="0"/>
              <a:t>JSON</a:t>
            </a:r>
            <a:r>
              <a:rPr kumimoji="1" lang="ja-JP" altLang="en-US"/>
              <a:t>エディタについてご紹介します。</a:t>
            </a:r>
            <a:endParaRPr kumimoji="1" lang="en-US" altLang="ja-JP" dirty="0"/>
          </a:p>
          <a:p>
            <a:r>
              <a:rPr kumimoji="1" lang="ja-JP" altLang="en-US"/>
              <a:t>このビジュアル</a:t>
            </a:r>
            <a:r>
              <a:rPr kumimoji="1" lang="en-US" altLang="ja-JP" dirty="0"/>
              <a:t>JSON</a:t>
            </a:r>
            <a:r>
              <a:rPr kumimoji="1" lang="ja-JP" altLang="en-US"/>
              <a:t>エディタは、マウス操作と最低限のキー入力で</a:t>
            </a:r>
            <a:r>
              <a:rPr kumimoji="1" lang="en-US" altLang="ja-JP" dirty="0"/>
              <a:t>JSON</a:t>
            </a:r>
            <a:r>
              <a:rPr kumimoji="1" lang="ja-JP" altLang="en-US"/>
              <a:t>データを作成できるエディタとなります。</a:t>
            </a:r>
            <a:endParaRPr kumimoji="1" lang="en-US" altLang="ja-JP" dirty="0"/>
          </a:p>
          <a:p>
            <a:endParaRPr kumimoji="1" lang="en-US" altLang="ja-JP" dirty="0"/>
          </a:p>
          <a:p>
            <a:r>
              <a:rPr kumimoji="1" lang="ja-JP" altLang="en-US"/>
              <a:t>これまで</a:t>
            </a:r>
            <a:r>
              <a:rPr kumimoji="1" lang="en-US" altLang="ja-JP" dirty="0"/>
              <a:t>JSON</a:t>
            </a:r>
            <a:r>
              <a:rPr kumimoji="1" lang="ja-JP" altLang="en-US"/>
              <a:t>データを記述する際は、右側の様にダブルクォーテーションやコロン、カンマなど入力するコーディングでしたが、</a:t>
            </a:r>
            <a:endParaRPr kumimoji="1" lang="en-US" altLang="ja-JP" dirty="0"/>
          </a:p>
          <a:p>
            <a:r>
              <a:rPr kumimoji="1" lang="ja-JP" altLang="en-US"/>
              <a:t>このビジュアル</a:t>
            </a:r>
            <a:r>
              <a:rPr kumimoji="1" lang="en-US" altLang="ja-JP" dirty="0"/>
              <a:t>JSON</a:t>
            </a:r>
            <a:r>
              <a:rPr kumimoji="1" lang="ja-JP" altLang="en-US"/>
              <a:t>エディタを用いることで、マウス操作によって</a:t>
            </a:r>
            <a:r>
              <a:rPr kumimoji="1" lang="en-US" altLang="ja-JP" dirty="0"/>
              <a:t>JSON</a:t>
            </a:r>
            <a:r>
              <a:rPr kumimoji="1" lang="ja-JP" altLang="en-US"/>
              <a:t>データを作成できます。</a:t>
            </a:r>
            <a:endParaRPr kumimoji="1" lang="en-US" altLang="ja-JP" dirty="0"/>
          </a:p>
          <a:p>
            <a:endParaRPr kumimoji="1" lang="en-US" altLang="ja-JP" dirty="0"/>
          </a:p>
          <a:p>
            <a:r>
              <a:rPr kumimoji="1" lang="ja-JP" altLang="en-US"/>
              <a:t>このビジュアル</a:t>
            </a:r>
            <a:r>
              <a:rPr kumimoji="1" lang="en-US" altLang="ja-JP" dirty="0"/>
              <a:t>JSON</a:t>
            </a:r>
            <a:r>
              <a:rPr kumimoji="1" lang="ja-JP" altLang="en-US"/>
              <a:t>エディタを用いることで、クォーテーションの有無や、カンマの有無で生じるフォーマットのバグを回避できる様になります。</a:t>
            </a:r>
            <a:endParaRPr kumimoji="1" lang="en-US" altLang="ja-JP" dirty="0"/>
          </a:p>
          <a:p>
            <a:r>
              <a:rPr kumimoji="1" lang="ja-JP" altLang="en-US"/>
              <a:t>また、タブレットのタッチ操作で</a:t>
            </a:r>
            <a:r>
              <a:rPr kumimoji="1" lang="en-US" altLang="ja-JP" dirty="0"/>
              <a:t>JSON</a:t>
            </a:r>
            <a:r>
              <a:rPr kumimoji="1" lang="ja-JP" altLang="en-US"/>
              <a:t>データを作ることも簡単にできるようになりました。</a:t>
            </a:r>
            <a:endParaRPr kumimoji="1"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6</a:t>
            </a:fld>
            <a:endParaRPr lang="en-US" altLang="ja-JP"/>
          </a:p>
        </p:txBody>
      </p:sp>
    </p:spTree>
    <p:extLst>
      <p:ext uri="{BB962C8B-B14F-4D97-AF65-F5344CB8AC3E}">
        <p14:creationId xmlns:p14="http://schemas.microsoft.com/office/powerpoint/2010/main" val="3967300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ja-JP" altLang="en-US"/>
              <a:t>次にアクションリストについてご説明します。</a:t>
            </a:r>
            <a:endParaRPr kumimoji="1" lang="en-US" altLang="ja-JP" dirty="0"/>
          </a:p>
          <a:p>
            <a:r>
              <a:rPr kumimoji="1" lang="ja-JP" altLang="en-US"/>
              <a:t>アクションリストは、</a:t>
            </a:r>
            <a:r>
              <a:rPr kumimoji="1" lang="en-US" altLang="ja-JP" dirty="0" err="1"/>
              <a:t>VSCode</a:t>
            </a:r>
            <a:r>
              <a:rPr kumimoji="1" lang="ja-JP" altLang="en-US"/>
              <a:t>の様にアクションを実行するダイアログです。</a:t>
            </a:r>
            <a:endParaRPr kumimoji="1" lang="en-US" altLang="ja-JP" dirty="0"/>
          </a:p>
          <a:p>
            <a:r>
              <a:rPr kumimoji="1" lang="ja-JP" altLang="en-US"/>
              <a:t>コントロールキー</a:t>
            </a:r>
            <a:r>
              <a:rPr kumimoji="1" lang="en-US" altLang="ja-JP" dirty="0"/>
              <a:t>+</a:t>
            </a:r>
            <a:r>
              <a:rPr kumimoji="1" lang="ja-JP" altLang="en-US"/>
              <a:t>シフトキー</a:t>
            </a:r>
            <a:r>
              <a:rPr kumimoji="1" lang="en-US" altLang="ja-JP" dirty="0"/>
              <a:t>+P</a:t>
            </a:r>
            <a:r>
              <a:rPr kumimoji="1" lang="ja-JP" altLang="en-US"/>
              <a:t>を押すと、下の様なアクションをキーワード検索できるダイアログが現れます。</a:t>
            </a:r>
            <a:endParaRPr kumimoji="1" lang="en-US" altLang="ja-JP" dirty="0"/>
          </a:p>
          <a:p>
            <a:r>
              <a:rPr kumimoji="1" lang="ja-JP" altLang="en-US"/>
              <a:t>ダイアログに実行したいアクションがでましたら、エンターを押すだけでアクションを実行できます。</a:t>
            </a:r>
            <a:endParaRPr kumimoji="1" lang="en-US" altLang="ja-JP" dirty="0"/>
          </a:p>
          <a:p>
            <a:r>
              <a:rPr kumimoji="1" lang="ja-JP" altLang="en-US"/>
              <a:t>本ダイアログを用いることで、ショートカットキーが割り当てられていないアクションもキーボード操作で素早く実行できます。</a:t>
            </a:r>
            <a:endParaRPr kumimoji="1" lang="en-US" altLang="ja-JP"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7</a:t>
            </a:fld>
            <a:endParaRPr lang="en-US" altLang="ja-JP"/>
          </a:p>
        </p:txBody>
      </p:sp>
    </p:spTree>
    <p:extLst>
      <p:ext uri="{BB962C8B-B14F-4D97-AF65-F5344CB8AC3E}">
        <p14:creationId xmlns:p14="http://schemas.microsoft.com/office/powerpoint/2010/main" val="128821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r>
              <a:rPr kumimoji="1" lang="en-US" altLang="ja-JP" dirty="0"/>
              <a:t>V1.0</a:t>
            </a:r>
            <a:r>
              <a:rPr kumimoji="1" lang="ja-JP" altLang="en-US"/>
              <a:t>から</a:t>
            </a:r>
            <a:r>
              <a:rPr kumimoji="1" lang="en-US" altLang="ja-JP" dirty="0"/>
              <a:t>2</a:t>
            </a:r>
            <a:r>
              <a:rPr kumimoji="1" lang="ja-JP" altLang="en-US"/>
              <a:t>つのショートカットキーが新しく追加されました。</a:t>
            </a:r>
            <a:endParaRPr kumimoji="1" lang="en-US" altLang="ja-JP" dirty="0"/>
          </a:p>
          <a:p>
            <a:r>
              <a:rPr kumimoji="1" lang="en-US" altLang="ja-JP" dirty="0"/>
              <a:t>1</a:t>
            </a:r>
            <a:r>
              <a:rPr kumimoji="1" lang="ja-JP" altLang="en-US"/>
              <a:t>つ目はコントロール</a:t>
            </a:r>
            <a:r>
              <a:rPr kumimoji="1" lang="en-US" altLang="ja-JP" dirty="0"/>
              <a:t>+d</a:t>
            </a:r>
            <a:r>
              <a:rPr kumimoji="1" lang="ja-JP" altLang="en-US"/>
              <a:t>でフローをデプロイするショートカットキーです。</a:t>
            </a:r>
            <a:endParaRPr kumimoji="1" lang="en-US" altLang="ja-JP" dirty="0"/>
          </a:p>
          <a:p>
            <a:r>
              <a:rPr kumimoji="1" lang="en-US" altLang="ja-JP" dirty="0"/>
              <a:t>2</a:t>
            </a:r>
            <a:r>
              <a:rPr kumimoji="1" lang="ja-JP" altLang="en-US"/>
              <a:t>つ目はコントロール</a:t>
            </a:r>
            <a:r>
              <a:rPr kumimoji="1" lang="en-US" altLang="ja-JP" dirty="0"/>
              <a:t>+y</a:t>
            </a:r>
            <a:r>
              <a:rPr kumimoji="1" lang="ja-JP" altLang="en-US"/>
              <a:t>で「やり直し」ができるショートカットキーです。</a:t>
            </a:r>
            <a:endParaRPr kumimoji="1" lang="en-US" altLang="ja-JP" dirty="0"/>
          </a:p>
          <a:p>
            <a:endParaRPr kumimoji="1" lang="en-US" altLang="ja-JP" dirty="0"/>
          </a:p>
          <a:p>
            <a:r>
              <a:rPr kumimoji="1" lang="ja-JP" altLang="en-US"/>
              <a:t>これまでコントロール</a:t>
            </a:r>
            <a:r>
              <a:rPr kumimoji="1" lang="en-US" altLang="ja-JP" dirty="0"/>
              <a:t>+z</a:t>
            </a:r>
            <a:r>
              <a:rPr kumimoji="1" lang="ja-JP" altLang="en-US"/>
              <a:t>で操作を取り消しできるショートカットキーがあったのですが、</a:t>
            </a:r>
            <a:endParaRPr kumimoji="1" lang="en-US" altLang="ja-JP" dirty="0"/>
          </a:p>
          <a:p>
            <a:r>
              <a:rPr kumimoji="1" lang="ja-JP" altLang="en-US"/>
              <a:t>戻りすぎると元に戻せない問題がありました。</a:t>
            </a:r>
            <a:endParaRPr kumimoji="1" lang="en-US" altLang="ja-JP" dirty="0"/>
          </a:p>
          <a:p>
            <a:r>
              <a:rPr kumimoji="1" lang="ja-JP" altLang="en-US"/>
              <a:t>この問題が日立の事業部から挙がって、後から登壇する日立の東村が開発して</a:t>
            </a:r>
            <a:r>
              <a:rPr kumimoji="1" lang="en-US" altLang="ja-JP" dirty="0"/>
              <a:t>Node-RED</a:t>
            </a:r>
            <a:r>
              <a:rPr kumimoji="1" lang="ja-JP" altLang="en-US"/>
              <a:t>に取り込んだ機能となります。</a:t>
            </a:r>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8</a:t>
            </a:fld>
            <a:endParaRPr lang="en-US" altLang="ja-JP"/>
          </a:p>
        </p:txBody>
      </p:sp>
    </p:spTree>
    <p:extLst>
      <p:ext uri="{BB962C8B-B14F-4D97-AF65-F5344CB8AC3E}">
        <p14:creationId xmlns:p14="http://schemas.microsoft.com/office/powerpoint/2010/main" val="26706199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タイトルのみ">
    <p:spTree>
      <p:nvGrpSpPr>
        <p:cNvPr id="1" name=""/>
        <p:cNvGrpSpPr/>
        <p:nvPr/>
      </p:nvGrpSpPr>
      <p:grpSpPr>
        <a:xfrm>
          <a:off x="0" y="0"/>
          <a:ext cx="0" cy="0"/>
          <a:chOff x="0" y="0"/>
          <a:chExt cx="0" cy="0"/>
        </a:xfrm>
      </p:grpSpPr>
      <p:sp>
        <p:nvSpPr>
          <p:cNvPr id="100" name="正方形/長方形 11"/>
          <p:cNvSpPr>
            <a:spLocks noChangeArrowheads="1"/>
          </p:cNvSpPr>
          <p:nvPr/>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63" name="グループ化 62"/>
          <p:cNvGrpSpPr/>
          <p:nvPr userDrawn="1"/>
        </p:nvGrpSpPr>
        <p:grpSpPr bwMode="gray">
          <a:xfrm>
            <a:off x="324643" y="2763058"/>
            <a:ext cx="2178447" cy="109537"/>
            <a:chOff x="312738" y="2747963"/>
            <a:chExt cx="1970087" cy="109537"/>
          </a:xfrm>
        </p:grpSpPr>
        <p:sp>
          <p:nvSpPr>
            <p:cNvPr id="64" name="正方形/長方形 63"/>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65" name="正方形/長方形 64"/>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sp>
        <p:nvSpPr>
          <p:cNvPr id="42" name="スライド番号プレースホルダ 2"/>
          <p:cNvSpPr>
            <a:spLocks noGrp="1"/>
          </p:cNvSpPr>
          <p:nvPr userDrawn="1">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790173A9-6621-4FFE-BC07-AC198BDD4C9A}" type="slidenum">
              <a:rPr lang="en-US" altLang="ja-JP" smtClean="0"/>
              <a:pPr>
                <a:defRPr/>
              </a:pPr>
              <a:t>‹#›</a:t>
            </a:fld>
            <a:endParaRPr lang="en-US" altLang="ja-JP"/>
          </a:p>
        </p:txBody>
      </p:sp>
      <p:sp>
        <p:nvSpPr>
          <p:cNvPr id="43" name="タイトル 1"/>
          <p:cNvSpPr>
            <a:spLocks noGrp="1"/>
          </p:cNvSpPr>
          <p:nvPr userDrawn="1">
            <p:ph type="title"/>
          </p:nvPr>
        </p:nvSpPr>
        <p:spPr bwMode="gray">
          <a:xfrm>
            <a:off x="2428491" y="3113705"/>
            <a:ext cx="4253087" cy="538609"/>
          </a:xfrm>
          <a:prstGeom prst="rect">
            <a:avLst/>
          </a:prstGeom>
        </p:spPr>
        <p:txBody>
          <a:bodyPr wrap="none">
            <a:spAutoFit/>
          </a:bodyPr>
          <a:lstStyle>
            <a:lvl1pPr>
              <a:lnSpc>
                <a:spcPct val="100000"/>
              </a:lnSpc>
              <a:defRPr sz="2900">
                <a:solidFill>
                  <a:schemeClr val="tx1"/>
                </a:solidFill>
                <a:latin typeface="+mj-ea"/>
                <a:ea typeface="+mj-ea"/>
              </a:defRPr>
            </a:lvl1pPr>
          </a:lstStyle>
          <a:p>
            <a:r>
              <a:rPr lang="ja-JP" altLang="en-US" dirty="0"/>
              <a:t>マスタ タイトルの書式設定</a:t>
            </a:r>
          </a:p>
        </p:txBody>
      </p:sp>
      <p:sp>
        <p:nvSpPr>
          <p:cNvPr id="49" name="テキスト プレースホルダ 48"/>
          <p:cNvSpPr>
            <a:spLocks noGrp="1"/>
          </p:cNvSpPr>
          <p:nvPr userDrawn="1">
            <p:ph type="body" sz="quarter" idx="11"/>
          </p:nvPr>
        </p:nvSpPr>
        <p:spPr bwMode="gray">
          <a:xfrm>
            <a:off x="2428491" y="3656176"/>
            <a:ext cx="3454792" cy="430887"/>
          </a:xfrm>
          <a:prstGeom prst="rect">
            <a:avLst/>
          </a:prstGeom>
        </p:spPr>
        <p:txBody>
          <a:bodyPr wrap="none">
            <a:spAutoFit/>
          </a:bodyPr>
          <a:lstStyle>
            <a:lvl1pPr>
              <a:buNone/>
              <a:defRPr sz="2200">
                <a:latin typeface="+mn-ea"/>
                <a:ea typeface="+mn-ea"/>
              </a:defRPr>
            </a:lvl1pPr>
          </a:lstStyle>
          <a:p>
            <a:pPr lvl="0"/>
            <a:r>
              <a:rPr kumimoji="1" lang="ja-JP" altLang="en-US"/>
              <a:t>マスタ テキストの書式設定</a:t>
            </a:r>
          </a:p>
        </p:txBody>
      </p:sp>
      <p:pic>
        <p:nvPicPr>
          <p:cNvPr id="36" name="図 35" descr="ea60_010_030_dwin.wmf"/>
          <p:cNvPicPr>
            <a:picLocks noChangeAspect="1"/>
          </p:cNvPicPr>
          <p:nvPr userDrawn="1"/>
        </p:nvPicPr>
        <p:blipFill>
          <a:blip r:embed="rId2"/>
          <a:stretch>
            <a:fillRect/>
          </a:stretch>
        </p:blipFill>
        <p:spPr>
          <a:xfrm>
            <a:off x="6844456" y="547566"/>
            <a:ext cx="1982838" cy="568800"/>
          </a:xfrm>
          <a:prstGeom prst="rect">
            <a:avLst/>
          </a:prstGeom>
        </p:spPr>
      </p:pic>
      <p:sp>
        <p:nvSpPr>
          <p:cNvPr id="35"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2020.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sp>
        <p:nvSpPr>
          <p:cNvPr id="49"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ED881F7E-4721-4672-B9D1-22F8E31EDEB5}" type="slidenum">
              <a:rPr lang="en-US" altLang="ja-JP" smtClean="0"/>
              <a:pPr>
                <a:defRPr/>
              </a:pPr>
              <a:t>‹#›</a:t>
            </a:fld>
            <a:endParaRPr lang="en-US" altLang="ja-JP"/>
          </a:p>
        </p:txBody>
      </p:sp>
      <p:sp>
        <p:nvSpPr>
          <p:cNvPr id="32"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2020. All rights reserved.</a:t>
            </a:r>
          </a:p>
        </p:txBody>
      </p:sp>
      <p:sp>
        <p:nvSpPr>
          <p:cNvPr id="33" name="正方形/長方形 11"/>
          <p:cNvSpPr>
            <a:spLocks noChangeArrowheads="1"/>
          </p:cNvSpPr>
          <p:nvPr userDrawn="1"/>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34" name="グループ化 33"/>
          <p:cNvGrpSpPr/>
          <p:nvPr userDrawn="1"/>
        </p:nvGrpSpPr>
        <p:grpSpPr bwMode="gray">
          <a:xfrm>
            <a:off x="324643" y="2763058"/>
            <a:ext cx="2178447" cy="109537"/>
            <a:chOff x="312738" y="2747963"/>
            <a:chExt cx="1970087" cy="109537"/>
          </a:xfrm>
        </p:grpSpPr>
        <p:sp>
          <p:nvSpPr>
            <p:cNvPr id="35" name="正方形/長方形 34"/>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36" name="正方形/長方形 35"/>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pic>
        <p:nvPicPr>
          <p:cNvPr id="42" name="図 41" descr="ea60_010_030_dwin.wmf"/>
          <p:cNvPicPr>
            <a:picLocks noChangeAspect="1"/>
          </p:cNvPicPr>
          <p:nvPr userDrawn="1"/>
        </p:nvPicPr>
        <p:blipFill>
          <a:blip r:embed="rId2"/>
          <a:stretch>
            <a:fillRect/>
          </a:stretch>
        </p:blipFill>
        <p:spPr>
          <a:xfrm>
            <a:off x="6844456" y="547566"/>
            <a:ext cx="1982838" cy="5688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2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566738" y="3153460"/>
            <a:ext cx="4201791" cy="480131"/>
          </a:xfrm>
          <a:prstGeom prst="rect">
            <a:avLst/>
          </a:prstGeom>
        </p:spPr>
        <p:txBody>
          <a:bodyPr wrap="none">
            <a:spAutoFit/>
          </a:bodyPr>
          <a:lstStyle>
            <a:lvl1pPr>
              <a:defRPr sz="2800">
                <a:solidFill>
                  <a:schemeClr val="tx1"/>
                </a:solidFill>
                <a:latin typeface="+mj-ea"/>
                <a:ea typeface="+mj-ea"/>
              </a:defRPr>
            </a:lvl1pPr>
          </a:lstStyle>
          <a:p>
            <a:r>
              <a:rPr lang="ja-JP" altLang="en-US" dirty="0"/>
              <a:t>マスタ タイトルの書式設定</a:t>
            </a:r>
          </a:p>
        </p:txBody>
      </p:sp>
      <p:sp>
        <p:nvSpPr>
          <p:cNvPr id="49"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ED881F7E-4721-4672-B9D1-22F8E31EDEB5}" type="slidenum">
              <a:rPr lang="en-US" altLang="ja-JP" smtClean="0"/>
              <a:pPr>
                <a:defRPr/>
              </a:pPr>
              <a:t>‹#›</a:t>
            </a:fld>
            <a:endParaRPr lang="en-US" altLang="ja-JP"/>
          </a:p>
        </p:txBody>
      </p:sp>
      <p:sp>
        <p:nvSpPr>
          <p:cNvPr id="33"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2020. All rights reserved.</a:t>
            </a:r>
          </a:p>
        </p:txBody>
      </p:sp>
      <p:sp>
        <p:nvSpPr>
          <p:cNvPr id="34" name="正方形/長方形 11"/>
          <p:cNvSpPr>
            <a:spLocks noChangeArrowheads="1"/>
          </p:cNvSpPr>
          <p:nvPr userDrawn="1"/>
        </p:nvSpPr>
        <p:spPr bwMode="gray">
          <a:xfrm>
            <a:off x="324644" y="2763058"/>
            <a:ext cx="8502650" cy="109537"/>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35" name="グループ化 34"/>
          <p:cNvGrpSpPr/>
          <p:nvPr userDrawn="1"/>
        </p:nvGrpSpPr>
        <p:grpSpPr bwMode="gray">
          <a:xfrm>
            <a:off x="324643" y="2763058"/>
            <a:ext cx="2178447" cy="109537"/>
            <a:chOff x="312738" y="2747963"/>
            <a:chExt cx="1970087" cy="109537"/>
          </a:xfrm>
        </p:grpSpPr>
        <p:sp>
          <p:nvSpPr>
            <p:cNvPr id="36" name="正方形/長方形 35"/>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37" name="正方形/長方形 36"/>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pic>
        <p:nvPicPr>
          <p:cNvPr id="38" name="図 37" descr="ea60_010_030_dwin.wmf"/>
          <p:cNvPicPr>
            <a:picLocks noChangeAspect="1"/>
          </p:cNvPicPr>
          <p:nvPr userDrawn="1"/>
        </p:nvPicPr>
        <p:blipFill>
          <a:blip r:embed="rId2"/>
          <a:stretch>
            <a:fillRect/>
          </a:stretch>
        </p:blipFill>
        <p:spPr>
          <a:xfrm>
            <a:off x="6844456" y="547566"/>
            <a:ext cx="1982838" cy="5688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4" name="Rectangle 10"/>
          <p:cNvSpPr>
            <a:spLocks noChangeArrowheads="1"/>
          </p:cNvSpPr>
          <p:nvPr userDrawn="1"/>
        </p:nvSpPr>
        <p:spPr bwMode="gray">
          <a:xfrm>
            <a:off x="198438" y="1012825"/>
            <a:ext cx="8747125" cy="5543550"/>
          </a:xfrm>
          <a:prstGeom prst="rect">
            <a:avLst/>
          </a:prstGeom>
          <a:noFill/>
          <a:ln w="3175">
            <a:noFill/>
            <a:miter lim="800000"/>
            <a:headEnd/>
            <a:tailEnd/>
          </a:ln>
          <a:effectLst/>
        </p:spPr>
        <p:txBody>
          <a:bodyPr wrap="none" anchor="ctr"/>
          <a:lstStyle/>
          <a:p>
            <a:endParaRPr lang="ja-JP" altLang="en-US"/>
          </a:p>
        </p:txBody>
      </p:sp>
      <p:sp>
        <p:nvSpPr>
          <p:cNvPr id="2" name="タイトル 1"/>
          <p:cNvSpPr>
            <a:spLocks noGrp="1"/>
          </p:cNvSpPr>
          <p:nvPr userDrawn="1">
            <p:ph type="title" hasCustomPrompt="1"/>
          </p:nvPr>
        </p:nvSpPr>
        <p:spPr bwMode="gray">
          <a:xfrm>
            <a:off x="113191" y="179482"/>
            <a:ext cx="7326000" cy="424732"/>
          </a:xfrm>
          <a:prstGeom prst="rect">
            <a:avLst/>
          </a:prstGeom>
        </p:spPr>
        <p:txBody>
          <a:bodyPr wrap="square">
            <a:spAutoFit/>
          </a:bodyPr>
          <a:lstStyle>
            <a:lvl1pPr>
              <a:defRPr sz="2400">
                <a:solidFill>
                  <a:schemeClr val="tx1"/>
                </a:solidFill>
                <a:latin typeface="+mj-ea"/>
                <a:ea typeface="+mj-ea"/>
              </a:defRPr>
            </a:lvl1pPr>
          </a:lstStyle>
          <a:p>
            <a:r>
              <a:rPr lang="ja-JP" altLang="en-US" dirty="0"/>
              <a:t>マスタ タイトルの書式設定</a:t>
            </a:r>
          </a:p>
        </p:txBody>
      </p:sp>
      <p:sp>
        <p:nvSpPr>
          <p:cNvPr id="49" name="スライド番号プレースホルダ 2"/>
          <p:cNvSpPr>
            <a:spLocks noGrp="1"/>
          </p:cNvSpPr>
          <p:nvPr userDrawn="1">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B69A64E9-DEE1-40B5-88E8-A6C3DD001D0B}" type="slidenum">
              <a:rPr lang="en-US" altLang="ja-JP" smtClean="0"/>
              <a:pPr>
                <a:defRPr/>
              </a:pPr>
              <a:t>‹#›</a:t>
            </a:fld>
            <a:endParaRPr lang="en-US" altLang="ja-JP"/>
          </a:p>
        </p:txBody>
      </p:sp>
      <p:sp>
        <p:nvSpPr>
          <p:cNvPr id="87" name="正方形/長方形 11"/>
          <p:cNvSpPr>
            <a:spLocks noChangeArrowheads="1"/>
          </p:cNvSpPr>
          <p:nvPr/>
        </p:nvSpPr>
        <p:spPr bwMode="gray">
          <a:xfrm>
            <a:off x="1" y="739775"/>
            <a:ext cx="9144000" cy="74485"/>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88" name="グループ化 62"/>
          <p:cNvGrpSpPr/>
          <p:nvPr userDrawn="1"/>
        </p:nvGrpSpPr>
        <p:grpSpPr bwMode="gray">
          <a:xfrm>
            <a:off x="-4" y="739775"/>
            <a:ext cx="1481336" cy="74485"/>
            <a:chOff x="312738" y="2747963"/>
            <a:chExt cx="1970087" cy="109537"/>
          </a:xfrm>
        </p:grpSpPr>
        <p:sp>
          <p:nvSpPr>
            <p:cNvPr id="89" name="正方形/長方形 88"/>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90" name="正方形/長方形 89"/>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sp>
        <p:nvSpPr>
          <p:cNvPr id="36"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2020. All rights reserved.</a:t>
            </a:r>
          </a:p>
        </p:txBody>
      </p:sp>
      <p:pic>
        <p:nvPicPr>
          <p:cNvPr id="37" name="図 36" descr="ea60_010_030_dwin.wmf"/>
          <p:cNvPicPr>
            <a:picLocks noChangeAspect="1"/>
          </p:cNvPicPr>
          <p:nvPr userDrawn="1"/>
        </p:nvPicPr>
        <p:blipFill>
          <a:blip r:embed="rId2"/>
          <a:stretch>
            <a:fillRect/>
          </a:stretch>
        </p:blipFill>
        <p:spPr>
          <a:xfrm>
            <a:off x="7627792" y="202284"/>
            <a:ext cx="1342378" cy="38507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1_タイトルのみ">
    <p:spTree>
      <p:nvGrpSpPr>
        <p:cNvPr id="1" name=""/>
        <p:cNvGrpSpPr/>
        <p:nvPr/>
      </p:nvGrpSpPr>
      <p:grpSpPr>
        <a:xfrm>
          <a:off x="0" y="0"/>
          <a:ext cx="0" cy="0"/>
          <a:chOff x="0" y="0"/>
          <a:chExt cx="0" cy="0"/>
        </a:xfrm>
      </p:grpSpPr>
      <p:sp>
        <p:nvSpPr>
          <p:cNvPr id="2" name="タイトル 1"/>
          <p:cNvSpPr>
            <a:spLocks noGrp="1"/>
          </p:cNvSpPr>
          <p:nvPr userDrawn="1">
            <p:ph type="title"/>
          </p:nvPr>
        </p:nvSpPr>
        <p:spPr bwMode="gray">
          <a:xfrm>
            <a:off x="113191" y="266943"/>
            <a:ext cx="7326000" cy="424732"/>
          </a:xfrm>
          <a:prstGeom prst="rect">
            <a:avLst/>
          </a:prstGeom>
        </p:spPr>
        <p:txBody>
          <a:bodyPr wrap="none">
            <a:spAutoFit/>
          </a:bodyPr>
          <a:lstStyle>
            <a:lvl1pPr>
              <a:defRPr sz="2400">
                <a:solidFill>
                  <a:schemeClr val="tx1"/>
                </a:solidFill>
                <a:latin typeface="+mj-ea"/>
                <a:ea typeface="+mj-ea"/>
              </a:defRPr>
            </a:lvl1pPr>
          </a:lstStyle>
          <a:p>
            <a:r>
              <a:rPr lang="ja-JP" altLang="en-US" dirty="0"/>
              <a:t>マスタ タイトルの書式設定</a:t>
            </a:r>
          </a:p>
        </p:txBody>
      </p:sp>
      <p:sp>
        <p:nvSpPr>
          <p:cNvPr id="49" name="スライド番号プレースホルダ 2"/>
          <p:cNvSpPr>
            <a:spLocks noGrp="1"/>
          </p:cNvSpPr>
          <p:nvPr>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B69A64E9-DEE1-40B5-88E8-A6C3DD001D0B}" type="slidenum">
              <a:rPr lang="en-US" altLang="ja-JP" smtClean="0"/>
              <a:pPr>
                <a:defRPr/>
              </a:pPr>
              <a:t>‹#›</a:t>
            </a:fld>
            <a:endParaRPr lang="en-US" altLang="ja-JP"/>
          </a:p>
        </p:txBody>
      </p:sp>
      <p:grpSp>
        <p:nvGrpSpPr>
          <p:cNvPr id="39" name="グループ化 38"/>
          <p:cNvGrpSpPr/>
          <p:nvPr userDrawn="1"/>
        </p:nvGrpSpPr>
        <p:grpSpPr bwMode="gray">
          <a:xfrm>
            <a:off x="198438" y="1012825"/>
            <a:ext cx="8747125" cy="5546021"/>
            <a:chOff x="198438" y="1012825"/>
            <a:chExt cx="8747125" cy="5546021"/>
          </a:xfrm>
        </p:grpSpPr>
        <p:sp>
          <p:nvSpPr>
            <p:cNvPr id="41" name="Rectangle 10"/>
            <p:cNvSpPr>
              <a:spLocks noChangeArrowheads="1"/>
            </p:cNvSpPr>
            <p:nvPr userDrawn="1"/>
          </p:nvSpPr>
          <p:spPr bwMode="gray">
            <a:xfrm>
              <a:off x="198438" y="1012825"/>
              <a:ext cx="8747125" cy="5543550"/>
            </a:xfrm>
            <a:prstGeom prst="rect">
              <a:avLst/>
            </a:prstGeom>
            <a:noFill/>
            <a:ln w="3175">
              <a:solidFill>
                <a:srgbClr val="FF0000"/>
              </a:solidFill>
              <a:miter lim="800000"/>
              <a:headEnd/>
              <a:tailEnd/>
            </a:ln>
            <a:effectLst/>
          </p:spPr>
          <p:txBody>
            <a:bodyPr wrap="none" anchor="ctr"/>
            <a:lstStyle/>
            <a:p>
              <a:endParaRPr lang="ja-JP" altLang="en-US"/>
            </a:p>
          </p:txBody>
        </p:sp>
        <p:sp>
          <p:nvSpPr>
            <p:cNvPr id="44" name="Text Box 38"/>
            <p:cNvSpPr txBox="1">
              <a:spLocks noChangeArrowheads="1"/>
            </p:cNvSpPr>
            <p:nvPr userDrawn="1"/>
          </p:nvSpPr>
          <p:spPr bwMode="gray">
            <a:xfrm>
              <a:off x="205368" y="5506250"/>
              <a:ext cx="3785011" cy="1052596"/>
            </a:xfrm>
            <a:prstGeom prst="rect">
              <a:avLst/>
            </a:prstGeom>
            <a:noFill/>
            <a:ln w="9525">
              <a:noFill/>
              <a:miter lim="800000"/>
              <a:headEnd/>
              <a:tailEnd/>
            </a:ln>
          </p:spPr>
          <p:txBody>
            <a:bodyPr wrap="none" anchor="b">
              <a:spAutoFit/>
            </a:bodyPr>
            <a:lstStyle/>
            <a:p>
              <a:pPr eaLnBrk="0" hangingPunct="0">
                <a:lnSpc>
                  <a:spcPct val="100000"/>
                </a:lnSpc>
              </a:pPr>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（注記）</a:t>
              </a:r>
            </a:p>
            <a:p>
              <a:pPr eaLnBrk="0" hangingPunct="0">
                <a:lnSpc>
                  <a:spcPct val="100000"/>
                </a:lnSpc>
              </a:pPr>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赤色の枠線はコンテンツエリアです。この枠の中に収まるようにレイアウトしてください。</a:t>
              </a:r>
            </a:p>
            <a:p>
              <a:pPr eaLnBrk="0" hangingPunct="0">
                <a:lnSpc>
                  <a:spcPct val="100000"/>
                </a:lnSpc>
              </a:pPr>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枠線は、メニュータブの［表示］／［スライドマスタ ］の画面にあります。</a:t>
              </a:r>
            </a:p>
            <a:p>
              <a:pPr eaLnBrk="0" hangingPunct="0">
                <a:lnSpc>
                  <a:spcPct val="100000"/>
                </a:lnSpc>
              </a:pPr>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編集が終了しましたら、枠線と注記を選択し、必ず</a:t>
              </a:r>
              <a:r>
                <a:rPr lang="ja-JP" altLang="en-US" sz="8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「消去」</a:t>
              </a:r>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してください。</a:t>
              </a:r>
            </a:p>
            <a:p>
              <a:pPr eaLnBrk="0" hangingPunct="0">
                <a:lnSpc>
                  <a:spcPct val="100000"/>
                </a:lnSpc>
              </a:pPr>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元の編集画面へは、リボンメニュー［マスター表示を閉じる］で戻れます。</a:t>
              </a:r>
              <a:endParaRPr lang="en-US" altLang="ja-JP"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0" hangingPunct="0">
                <a:lnSpc>
                  <a:spcPct val="100000"/>
                </a:lnSpc>
              </a:pPr>
              <a:endParaRPr lang="en-US" altLang="ja-JP"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プレゼンテーションの演出上、背景に写真などの画像を用いる場合は</a:t>
              </a:r>
            </a:p>
            <a:p>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コンテンツエリア周囲の余白へ（</a:t>
              </a:r>
              <a:r>
                <a:rPr lang="en-US" altLang="ja-JP"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3</a:t>
              </a:r>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色ラインの下まで）写真・画像を拡張しても可とします。</a:t>
              </a:r>
            </a:p>
          </p:txBody>
        </p:sp>
      </p:grpSp>
      <p:grpSp>
        <p:nvGrpSpPr>
          <p:cNvPr id="54" name="グループ化 72"/>
          <p:cNvGrpSpPr>
            <a:grpSpLocks/>
          </p:cNvGrpSpPr>
          <p:nvPr userDrawn="1"/>
        </p:nvGrpSpPr>
        <p:grpSpPr bwMode="gray">
          <a:xfrm>
            <a:off x="3016250" y="107950"/>
            <a:ext cx="3111500" cy="215900"/>
            <a:chOff x="2940050" y="107923"/>
            <a:chExt cx="3111581" cy="215900"/>
          </a:xfrm>
        </p:grpSpPr>
        <p:sp>
          <p:nvSpPr>
            <p:cNvPr id="55" name="円/楕円 54"/>
            <p:cNvSpPr>
              <a:spLocks/>
            </p:cNvSpPr>
            <p:nvPr/>
          </p:nvSpPr>
          <p:spPr bwMode="gray">
            <a:xfrm>
              <a:off x="2940050" y="107923"/>
              <a:ext cx="217494" cy="2159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a:p>
          </p:txBody>
        </p:sp>
        <p:sp>
          <p:nvSpPr>
            <p:cNvPr id="56" name="円/楕円 55"/>
            <p:cNvSpPr>
              <a:spLocks/>
            </p:cNvSpPr>
            <p:nvPr/>
          </p:nvSpPr>
          <p:spPr bwMode="gray">
            <a:xfrm>
              <a:off x="5835725" y="107923"/>
              <a:ext cx="215906" cy="215900"/>
            </a:xfrm>
            <a:prstGeom prst="ellipse">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ja-JP" altLang="en-US"/>
            </a:p>
          </p:txBody>
        </p:sp>
      </p:grpSp>
      <p:sp>
        <p:nvSpPr>
          <p:cNvPr id="51" name="Text Box 13"/>
          <p:cNvSpPr txBox="1">
            <a:spLocks noChangeArrowheads="1"/>
          </p:cNvSpPr>
          <p:nvPr userDrawn="1"/>
        </p:nvSpPr>
        <p:spPr bwMode="gray">
          <a:xfrm>
            <a:off x="6474273" y="6599238"/>
            <a:ext cx="2218877" cy="216982"/>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2020. All rights reserved.</a:t>
            </a:r>
          </a:p>
        </p:txBody>
      </p:sp>
      <p:sp>
        <p:nvSpPr>
          <p:cNvPr id="58" name="正方形/長方形 11"/>
          <p:cNvSpPr>
            <a:spLocks noChangeArrowheads="1"/>
          </p:cNvSpPr>
          <p:nvPr userDrawn="1"/>
        </p:nvSpPr>
        <p:spPr bwMode="gray">
          <a:xfrm>
            <a:off x="1" y="739775"/>
            <a:ext cx="9144000" cy="74485"/>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59" name="グループ化 62"/>
          <p:cNvGrpSpPr/>
          <p:nvPr userDrawn="1"/>
        </p:nvGrpSpPr>
        <p:grpSpPr bwMode="gray">
          <a:xfrm>
            <a:off x="-4" y="739775"/>
            <a:ext cx="1481336" cy="74485"/>
            <a:chOff x="312738" y="2747963"/>
            <a:chExt cx="1970087" cy="109537"/>
          </a:xfrm>
        </p:grpSpPr>
        <p:sp>
          <p:nvSpPr>
            <p:cNvPr id="60" name="正方形/長方形 59"/>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61" name="正方形/長方形 60"/>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pic>
        <p:nvPicPr>
          <p:cNvPr id="63" name="図 62" descr="ea60_010_030_dwin.wmf"/>
          <p:cNvPicPr>
            <a:picLocks noChangeAspect="1"/>
          </p:cNvPicPr>
          <p:nvPr userDrawn="1"/>
        </p:nvPicPr>
        <p:blipFill>
          <a:blip r:embed="rId2"/>
          <a:stretch>
            <a:fillRect/>
          </a:stretch>
        </p:blipFill>
        <p:spPr>
          <a:xfrm>
            <a:off x="7627792" y="202284"/>
            <a:ext cx="1342378" cy="385077"/>
          </a:xfrm>
          <a:prstGeom prst="rect">
            <a:avLst/>
          </a:prstGeom>
        </p:spPr>
      </p:pic>
      <p:sp>
        <p:nvSpPr>
          <p:cNvPr id="16" name="テキスト ボックス 15"/>
          <p:cNvSpPr txBox="1"/>
          <p:nvPr userDrawn="1"/>
        </p:nvSpPr>
        <p:spPr>
          <a:xfrm>
            <a:off x="4067011" y="268647"/>
            <a:ext cx="3340100" cy="424732"/>
          </a:xfrm>
          <a:prstGeom prst="rect">
            <a:avLst/>
          </a:prstGeom>
          <a:noFill/>
        </p:spPr>
        <p:txBody>
          <a:bodyPr wrap="square" rtlCol="0">
            <a:spAutoFit/>
          </a:bodyPr>
          <a:lstStyle/>
          <a:p>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閉じ穴を考慮したタイトル位置のシートです。</a:t>
            </a:r>
            <a:endParaRPr lang="en-US" altLang="ja-JP"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印刷をメインにする場合はこちらのシートを活用してください。</a:t>
            </a:r>
            <a:endParaRPr lang="en-US" altLang="ja-JP"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（プリンターの印刷結果によってタイトルをよけきれない場合もあります）</a:t>
            </a:r>
            <a:endParaRPr lang="en-US" altLang="ja-JP"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pic>
        <p:nvPicPr>
          <p:cNvPr id="3" name="図 2" descr="ea60_010_030_dwin.wmf"/>
          <p:cNvPicPr>
            <a:picLocks noChangeAspect="1"/>
          </p:cNvPicPr>
          <p:nvPr userDrawn="1"/>
        </p:nvPicPr>
        <p:blipFill>
          <a:blip r:embed="rId2"/>
          <a:stretch>
            <a:fillRect/>
          </a:stretch>
        </p:blipFill>
        <p:spPr>
          <a:xfrm>
            <a:off x="2783683" y="2916679"/>
            <a:ext cx="3576635" cy="1026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タイトルのみ">
    <p:spTree>
      <p:nvGrpSpPr>
        <p:cNvPr id="1" name=""/>
        <p:cNvGrpSpPr/>
        <p:nvPr/>
      </p:nvGrpSpPr>
      <p:grpSpPr>
        <a:xfrm>
          <a:off x="0" y="0"/>
          <a:ext cx="0" cy="0"/>
          <a:chOff x="0" y="0"/>
          <a:chExt cx="0" cy="0"/>
        </a:xfrm>
      </p:grpSpPr>
      <p:sp>
        <p:nvSpPr>
          <p:cNvPr id="4" name="Rectangle 10"/>
          <p:cNvSpPr>
            <a:spLocks noChangeArrowheads="1"/>
          </p:cNvSpPr>
          <p:nvPr userDrawn="1"/>
        </p:nvSpPr>
        <p:spPr bwMode="gray">
          <a:xfrm>
            <a:off x="198438" y="1012825"/>
            <a:ext cx="8747125" cy="5543550"/>
          </a:xfrm>
          <a:prstGeom prst="rect">
            <a:avLst/>
          </a:prstGeom>
          <a:noFill/>
          <a:ln w="3175">
            <a:solidFill>
              <a:schemeClr val="bg1"/>
            </a:solidFill>
            <a:miter lim="800000"/>
            <a:headEnd/>
            <a:tailEnd/>
          </a:ln>
          <a:effectLst/>
        </p:spPr>
        <p:txBody>
          <a:bodyPr wrap="none" anchor="ctr"/>
          <a:lstStyle/>
          <a:p>
            <a:endParaRPr lang="ja-JP" altLang="en-US"/>
          </a:p>
        </p:txBody>
      </p:sp>
      <p:sp>
        <p:nvSpPr>
          <p:cNvPr id="2" name="タイトル 1"/>
          <p:cNvSpPr>
            <a:spLocks noGrp="1"/>
          </p:cNvSpPr>
          <p:nvPr userDrawn="1">
            <p:ph type="title"/>
          </p:nvPr>
        </p:nvSpPr>
        <p:spPr bwMode="gray">
          <a:xfrm>
            <a:off x="113191" y="179482"/>
            <a:ext cx="4575291" cy="480131"/>
          </a:xfrm>
          <a:prstGeom prst="rect">
            <a:avLst/>
          </a:prstGeom>
        </p:spPr>
        <p:txBody>
          <a:bodyPr wrap="none">
            <a:spAutoFit/>
          </a:bodyPr>
          <a:lstStyle>
            <a:lvl1pPr>
              <a:defRPr sz="2800">
                <a:solidFill>
                  <a:schemeClr val="tx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cs typeface="游ゴシック Medium" panose="020B0500000000000000" pitchFamily="50" charset="-128"/>
              </a:defRPr>
            </a:lvl1pPr>
          </a:lstStyle>
          <a:p>
            <a:r>
              <a:rPr lang="ja-JP" altLang="en-US" dirty="0"/>
              <a:t>マスタ タイトルの書式設定</a:t>
            </a:r>
          </a:p>
        </p:txBody>
      </p:sp>
      <p:sp>
        <p:nvSpPr>
          <p:cNvPr id="48" name="Text Box 13"/>
          <p:cNvSpPr txBox="1">
            <a:spLocks noChangeArrowheads="1"/>
          </p:cNvSpPr>
          <p:nvPr userDrawn="1"/>
        </p:nvSpPr>
        <p:spPr bwMode="gray">
          <a:xfrm>
            <a:off x="6479627" y="6599238"/>
            <a:ext cx="2213523" cy="219291"/>
          </a:xfrm>
          <a:prstGeom prst="rect">
            <a:avLst/>
          </a:prstGeom>
          <a:noFill/>
          <a:ln w="25400">
            <a:noFill/>
            <a:miter lim="800000"/>
            <a:headEnd/>
            <a:tailEnd/>
          </a:ln>
        </p:spPr>
        <p:txBody>
          <a:bodyPr wrap="none">
            <a:spAutoFit/>
          </a:bodyPr>
          <a:lstStyle/>
          <a:p>
            <a:pPr algn="r">
              <a:spcBef>
                <a:spcPct val="50000"/>
              </a:spcBef>
              <a:defRPr/>
            </a:pPr>
            <a:r>
              <a:rPr kumimoji="0" lang="en-US" altLang="ja-JP" sz="900" dirty="0">
                <a:solidFill>
                  <a:schemeClr val="tx1"/>
                </a:solidFill>
                <a:latin typeface="Arial" charset="0"/>
                <a:ea typeface="ＭＳ Ｐゴシック" pitchFamily="50" charset="-128"/>
              </a:rPr>
              <a:t>© Hitachi, Ltd. 2020. All rights reserved.</a:t>
            </a:r>
          </a:p>
        </p:txBody>
      </p:sp>
      <p:sp>
        <p:nvSpPr>
          <p:cNvPr id="49" name="スライド番号プレースホルダ 2"/>
          <p:cNvSpPr>
            <a:spLocks noGrp="1"/>
          </p:cNvSpPr>
          <p:nvPr userDrawn="1">
            <p:ph type="sldNum" sz="quarter" idx="10"/>
          </p:nvPr>
        </p:nvSpPr>
        <p:spPr bwMode="gray">
          <a:xfrm>
            <a:off x="8604250" y="6545263"/>
            <a:ext cx="488950" cy="304800"/>
          </a:xfrm>
          <a:prstGeom prst="rect">
            <a:avLst/>
          </a:prstGeom>
        </p:spPr>
        <p:txBody>
          <a:bodyPr/>
          <a:lstStyle>
            <a:lvl1pPr algn="r">
              <a:defRPr sz="1400" smtClean="0">
                <a:solidFill>
                  <a:schemeClr val="tx1"/>
                </a:solidFill>
                <a:latin typeface="Arial" pitchFamily="34" charset="0"/>
                <a:cs typeface="Arial" pitchFamily="34" charset="0"/>
              </a:defRPr>
            </a:lvl1pPr>
          </a:lstStyle>
          <a:p>
            <a:pPr>
              <a:defRPr/>
            </a:pPr>
            <a:fld id="{B69A64E9-DEE1-40B5-88E8-A6C3DD001D0B}" type="slidenum">
              <a:rPr lang="en-US" altLang="ja-JP" smtClean="0"/>
              <a:pPr>
                <a:defRPr/>
              </a:pPr>
              <a:t>‹#›</a:t>
            </a:fld>
            <a:endParaRPr lang="en-US" altLang="ja-JP"/>
          </a:p>
        </p:txBody>
      </p:sp>
      <p:sp>
        <p:nvSpPr>
          <p:cNvPr id="87" name="正方形/長方形 11"/>
          <p:cNvSpPr>
            <a:spLocks noChangeArrowheads="1"/>
          </p:cNvSpPr>
          <p:nvPr/>
        </p:nvSpPr>
        <p:spPr bwMode="gray">
          <a:xfrm>
            <a:off x="1" y="739775"/>
            <a:ext cx="9144000" cy="74485"/>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88" name="グループ化 62"/>
          <p:cNvGrpSpPr/>
          <p:nvPr userDrawn="1"/>
        </p:nvGrpSpPr>
        <p:grpSpPr bwMode="gray">
          <a:xfrm>
            <a:off x="-4" y="739775"/>
            <a:ext cx="1481336" cy="74485"/>
            <a:chOff x="312738" y="2747963"/>
            <a:chExt cx="1970087" cy="109537"/>
          </a:xfrm>
        </p:grpSpPr>
        <p:sp>
          <p:nvSpPr>
            <p:cNvPr id="89" name="正方形/長方形 88"/>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90" name="正方形/長方形 89"/>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grpSp>
        <p:nvGrpSpPr>
          <p:cNvPr id="38" name="グループ化 37"/>
          <p:cNvGrpSpPr/>
          <p:nvPr userDrawn="1"/>
        </p:nvGrpSpPr>
        <p:grpSpPr bwMode="gray">
          <a:xfrm>
            <a:off x="7625254" y="202284"/>
            <a:ext cx="1344915" cy="386569"/>
            <a:chOff x="6642100" y="547566"/>
            <a:chExt cx="1982788" cy="569913"/>
          </a:xfrm>
        </p:grpSpPr>
        <p:sp>
          <p:nvSpPr>
            <p:cNvPr id="39"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41"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44"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45"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46"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50"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51"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52"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53"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54"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55"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57"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58"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59"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60"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61"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62"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63"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64"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65"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66"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67"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sp>
          <p:nvSpPr>
            <p:cNvPr id="68"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algn="l" rtl="0" fontAlgn="auto">
                <a:lnSpc>
                  <a:spcPct val="90000"/>
                </a:lnSpc>
                <a:spcBef>
                  <a:spcPts val="0"/>
                </a:spcBef>
                <a:spcAft>
                  <a:spcPts val="0"/>
                </a:spcAft>
                <a:defRPr/>
              </a:pPr>
              <a:endParaRPr kumimoji="0" lang="ja-JP" altLang="en-US" sz="1800" kern="0">
                <a:solidFill>
                  <a:sysClr val="windowText" lastClr="000000"/>
                </a:solidFill>
                <a:latin typeface="HGPｺﾞｼｯｸE" pitchFamily="50" charset="-128"/>
                <a:ea typeface="HGPｺﾞｼｯｸE" pitchFamily="50" charset="-128"/>
                <a:cs typeface="+mn-cs"/>
              </a:endParaRPr>
            </a:p>
          </p:txBody>
        </p:sp>
      </p:grpSp>
      <p:sp>
        <p:nvSpPr>
          <p:cNvPr id="7" name="テキスト プレースホルダー 6"/>
          <p:cNvSpPr>
            <a:spLocks noGrp="1"/>
          </p:cNvSpPr>
          <p:nvPr>
            <p:ph type="body" sz="quarter" idx="11"/>
          </p:nvPr>
        </p:nvSpPr>
        <p:spPr>
          <a:xfrm>
            <a:off x="210510" y="1019822"/>
            <a:ext cx="8729733" cy="5510654"/>
          </a:xfrm>
          <a:prstGeom prst="rect">
            <a:avLst/>
          </a:prstGeom>
          <a:ln>
            <a:solidFill>
              <a:schemeClr val="bg1"/>
            </a:solidFill>
          </a:ln>
        </p:spPr>
        <p:txBody>
          <a:bodyPr vert="horz"/>
          <a:lstStyle>
            <a:lvl1pPr marL="342900" indent="-342900">
              <a:buFont typeface="Wingdings" charset="2"/>
              <a:buChar char="p"/>
              <a:defRPr sz="2000">
                <a:latin typeface="游ゴシック" panose="020B0400000000000000" pitchFamily="50" charset="-128"/>
                <a:ea typeface="游ゴシック" panose="020B0400000000000000" pitchFamily="50" charset="-128"/>
                <a:cs typeface="游ゴシック" panose="020B0400000000000000" pitchFamily="50" charset="-128"/>
              </a:defRPr>
            </a:lvl1pPr>
            <a:lvl2pPr marL="742950" indent="-285750">
              <a:buFont typeface="Wingdings" charset="2"/>
              <a:buChar char="n"/>
              <a:defRPr sz="1800">
                <a:latin typeface="游ゴシック" panose="020B0400000000000000" pitchFamily="50" charset="-128"/>
                <a:ea typeface="游ゴシック" panose="020B0400000000000000" pitchFamily="50" charset="-128"/>
                <a:cs typeface="游ゴシック" panose="020B0400000000000000" pitchFamily="50" charset="-128"/>
              </a:defRPr>
            </a:lvl2pPr>
            <a:lvl3pPr marL="1143000" indent="-228600">
              <a:buFont typeface="Wingdings" charset="2"/>
              <a:buChar char="u"/>
              <a:defRPr sz="1800">
                <a:latin typeface="游ゴシック" panose="020B0400000000000000" pitchFamily="50" charset="-128"/>
                <a:ea typeface="游ゴシック" panose="020B0400000000000000" pitchFamily="50" charset="-128"/>
                <a:cs typeface="游ゴシック" panose="020B0400000000000000" pitchFamily="50" charset="-128"/>
              </a:defRPr>
            </a:lvl3pPr>
            <a:lvl4pPr marL="1600200" indent="-228600">
              <a:buFont typeface="Wingdings" charset="2"/>
              <a:buChar char="l"/>
              <a:defRPr sz="1800">
                <a:latin typeface="游ゴシック" panose="020B0400000000000000" pitchFamily="50" charset="-128"/>
                <a:ea typeface="游ゴシック" panose="020B0400000000000000" pitchFamily="50" charset="-128"/>
                <a:cs typeface="游ゴシック" panose="020B0400000000000000" pitchFamily="50" charset="-128"/>
              </a:defRPr>
            </a:lvl4pPr>
            <a:lvl5pPr marL="2057400" indent="-228600">
              <a:buFont typeface="Arial"/>
              <a:buChar char="•"/>
              <a:defRPr sz="1800">
                <a:latin typeface="游ゴシック" panose="020B0400000000000000" pitchFamily="50" charset="-128"/>
                <a:ea typeface="游ゴシック" panose="020B0400000000000000" pitchFamily="50" charset="-128"/>
                <a:cs typeface="游ゴシック" panose="020B0400000000000000" pitchFamily="50" charset="-128"/>
              </a:defRPr>
            </a:lvl5p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Tree>
    <p:extLst>
      <p:ext uri="{BB962C8B-B14F-4D97-AF65-F5344CB8AC3E}">
        <p14:creationId xmlns:p14="http://schemas.microsoft.com/office/powerpoint/2010/main" val="3600468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83" r:id="rId2"/>
    <p:sldLayoutId id="2147483679" r:id="rId3"/>
    <p:sldLayoutId id="2147483656" r:id="rId4"/>
    <p:sldLayoutId id="2147483682" r:id="rId5"/>
    <p:sldLayoutId id="2147483677" r:id="rId6"/>
    <p:sldLayoutId id="2147483684" r:id="rId7"/>
  </p:sldLayoutIdLst>
  <p:hf hdr="0" ftr="0" dt="0"/>
  <p:txStyles>
    <p:titleStyle>
      <a:lvl1pPr algn="l" rtl="0" fontAlgn="base">
        <a:lnSpc>
          <a:spcPct val="90000"/>
        </a:lnSpc>
        <a:spcBef>
          <a:spcPct val="0"/>
        </a:spcBef>
        <a:spcAft>
          <a:spcPct val="0"/>
        </a:spcAft>
        <a:defRPr kumimoji="1" sz="2600">
          <a:solidFill>
            <a:schemeClr val="bg1"/>
          </a:solidFill>
          <a:latin typeface="+mj-lt"/>
          <a:ea typeface="+mj-ea"/>
          <a:cs typeface="+mj-cs"/>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p:titleStyle>
    <p:body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fif"/><Relationship Id="rId4" Type="http://schemas.openxmlformats.org/officeDocument/2006/relationships/image" Target="../media/image3.jfi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nodered.jp/blog/2019/09/30/version-1-0-released"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5" name="Text Box 87"/>
          <p:cNvSpPr txBox="1">
            <a:spLocks noChangeArrowheads="1"/>
          </p:cNvSpPr>
          <p:nvPr/>
        </p:nvSpPr>
        <p:spPr bwMode="gray">
          <a:xfrm>
            <a:off x="2457066" y="4730453"/>
            <a:ext cx="1435008" cy="369332"/>
          </a:xfrm>
          <a:prstGeom prst="rect">
            <a:avLst/>
          </a:prstGeom>
          <a:noFill/>
          <a:ln w="9525">
            <a:noFill/>
            <a:miter lim="800000"/>
            <a:headEnd/>
            <a:tailEnd/>
          </a:ln>
          <a:effectLst/>
        </p:spPr>
        <p:txBody>
          <a:bodyPr wrap="none">
            <a:spAutoFit/>
          </a:bodyPr>
          <a:lstStyle/>
          <a:p>
            <a:pPr>
              <a:lnSpc>
                <a:spcPct val="100000"/>
              </a:lnSpc>
            </a:pPr>
            <a:r>
              <a:rPr lang="en-US" altLang="ja-JP" sz="1800" dirty="0">
                <a:solidFill>
                  <a:schemeClr val="tx1"/>
                </a:solidFill>
                <a:latin typeface="+mn-ea"/>
              </a:rPr>
              <a:t>2020/03/04</a:t>
            </a:r>
          </a:p>
        </p:txBody>
      </p:sp>
      <p:sp>
        <p:nvSpPr>
          <p:cNvPr id="2136" name="Text Box 88"/>
          <p:cNvSpPr txBox="1">
            <a:spLocks noChangeArrowheads="1"/>
          </p:cNvSpPr>
          <p:nvPr/>
        </p:nvSpPr>
        <p:spPr bwMode="gray">
          <a:xfrm>
            <a:off x="2457066" y="5789796"/>
            <a:ext cx="3130985" cy="446276"/>
          </a:xfrm>
          <a:prstGeom prst="rect">
            <a:avLst/>
          </a:prstGeom>
          <a:noFill/>
          <a:ln w="9525">
            <a:noFill/>
            <a:miter lim="800000"/>
            <a:headEnd/>
            <a:tailEnd/>
          </a:ln>
          <a:effectLst/>
        </p:spPr>
        <p:txBody>
          <a:bodyPr wrap="none">
            <a:spAutoFit/>
          </a:bodyPr>
          <a:lstStyle/>
          <a:p>
            <a:pPr>
              <a:lnSpc>
                <a:spcPct val="100000"/>
              </a:lnSpc>
            </a:pPr>
            <a:r>
              <a:rPr lang="ja-JP" altLang="en-US" sz="2300" dirty="0">
                <a:solidFill>
                  <a:schemeClr val="tx1"/>
                </a:solidFill>
                <a:latin typeface="Arial" charset="0"/>
              </a:rPr>
              <a:t>西山、東村、松浦、横井</a:t>
            </a:r>
          </a:p>
        </p:txBody>
      </p:sp>
      <p:sp>
        <p:nvSpPr>
          <p:cNvPr id="29" name="タイトル 28"/>
          <p:cNvSpPr>
            <a:spLocks noGrp="1"/>
          </p:cNvSpPr>
          <p:nvPr>
            <p:ph type="title"/>
          </p:nvPr>
        </p:nvSpPr>
        <p:spPr bwMode="gray">
          <a:xfrm>
            <a:off x="2428491" y="3113705"/>
            <a:ext cx="4235455" cy="538609"/>
          </a:xfrm>
        </p:spPr>
        <p:txBody>
          <a:bodyPr wrap="none"/>
          <a:lstStyle/>
          <a:p>
            <a:r>
              <a:rPr kumimoji="1" lang="en-US" altLang="ja-JP" dirty="0">
                <a:latin typeface="+mj-ea"/>
                <a:ea typeface="+mj-ea"/>
              </a:rPr>
              <a:t>Node-RED v1.0</a:t>
            </a:r>
            <a:r>
              <a:rPr kumimoji="1" lang="ja-JP" altLang="en-US" dirty="0">
                <a:latin typeface="+mj-ea"/>
                <a:ea typeface="+mj-ea"/>
              </a:rPr>
              <a:t>機能紹介</a:t>
            </a:r>
          </a:p>
        </p:txBody>
      </p:sp>
    </p:spTree>
    <p:extLst>
      <p:ext uri="{BB962C8B-B14F-4D97-AF65-F5344CB8AC3E}">
        <p14:creationId xmlns:p14="http://schemas.microsoft.com/office/powerpoint/2010/main" val="285730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8983550" cy="1785104"/>
          </a:xfrm>
          <a:prstGeom prst="rect">
            <a:avLst/>
          </a:prstGeom>
          <a:noFill/>
          <a:ln w="3175" cap="rnd">
            <a:noFill/>
            <a:miter lim="800000"/>
            <a:headEnd/>
            <a:tailEnd/>
          </a:ln>
          <a:effectLst/>
        </p:spPr>
        <p:txBody>
          <a:bodyPr wrap="none">
            <a:spAutoFit/>
          </a:bodyPr>
          <a:lstStyle/>
          <a:p>
            <a:pPr fontAlgn="auto">
              <a:lnSpc>
                <a:spcPct val="100000"/>
              </a:lnSpc>
              <a:spcBef>
                <a:spcPts val="0"/>
              </a:spcBef>
              <a:spcAft>
                <a:spcPts val="0"/>
              </a:spcAft>
              <a:defRPr/>
            </a:pPr>
            <a:r>
              <a:rPr kumimoji="0" lang="ja-JP" altLang="en-US" sz="2200" kern="0">
                <a:solidFill>
                  <a:srgbClr val="000000"/>
                </a:solidFill>
                <a:latin typeface="+mn-ea"/>
                <a:ea typeface="+mn-ea"/>
              </a:rPr>
              <a:t>プルダウンメニューからノードを選択できるクイックワイヤリングに機能追加</a:t>
            </a:r>
            <a:endParaRPr kumimoji="0" lang="ja-JP" altLang="en-US" sz="2200" kern="0" dirty="0">
              <a:solidFill>
                <a:srgbClr val="000000"/>
              </a:solidFill>
              <a:latin typeface="+mn-ea"/>
              <a:ea typeface="+mn-ea"/>
            </a:endParaRPr>
          </a:p>
          <a:p>
            <a:pPr marL="342900" indent="-342900" fontAlgn="auto">
              <a:lnSpc>
                <a:spcPct val="100000"/>
              </a:lnSpc>
              <a:spcBef>
                <a:spcPts val="0"/>
              </a:spcBef>
              <a:spcAft>
                <a:spcPts val="0"/>
              </a:spcAft>
              <a:buFont typeface="Arial" panose="020B0604020202020204" pitchFamily="34" charset="0"/>
              <a:buChar char="•"/>
              <a:defRPr/>
            </a:pPr>
            <a:endParaRPr kumimoji="0" lang="en-US" altLang="ja-JP" sz="2200" kern="0" dirty="0">
              <a:solidFill>
                <a:srgbClr val="000000"/>
              </a:solidFill>
              <a:latin typeface="+mn-ea"/>
              <a:ea typeface="+mn-ea"/>
            </a:endParaRPr>
          </a:p>
          <a:p>
            <a:pPr marL="342900" indent="-342900" fontAlgn="auto">
              <a:lnSpc>
                <a:spcPct val="100000"/>
              </a:lnSpc>
              <a:spcBef>
                <a:spcPts val="0"/>
              </a:spcBef>
              <a:spcAft>
                <a:spcPts val="0"/>
              </a:spcAft>
              <a:buFont typeface="Arial" panose="020B0604020202020204" pitchFamily="34" charset="0"/>
              <a:buChar char="•"/>
              <a:defRPr/>
            </a:pPr>
            <a:r>
              <a:rPr kumimoji="0" lang="en-US" altLang="ja-JP" sz="2200" kern="0" dirty="0">
                <a:solidFill>
                  <a:srgbClr val="000000"/>
                </a:solidFill>
                <a:latin typeface="+mn-ea"/>
                <a:ea typeface="+mn-ea"/>
              </a:rPr>
              <a:t>v0.20.7</a:t>
            </a:r>
            <a:r>
              <a:rPr kumimoji="0" lang="ja-JP" altLang="en-US" sz="2200" kern="0">
                <a:solidFill>
                  <a:srgbClr val="000000"/>
                </a:solidFill>
                <a:latin typeface="+mn-ea"/>
                <a:ea typeface="+mn-ea"/>
              </a:rPr>
              <a:t>以前は、ワークスペース上のみ対応</a:t>
            </a:r>
            <a:endParaRPr kumimoji="0" lang="en-US" altLang="ja-JP" sz="2200" kern="0" dirty="0">
              <a:solidFill>
                <a:srgbClr val="000000"/>
              </a:solidFill>
              <a:latin typeface="+mn-ea"/>
              <a:ea typeface="+mn-ea"/>
            </a:endParaRPr>
          </a:p>
          <a:p>
            <a:pPr marL="342900" indent="-342900" fontAlgn="auto">
              <a:lnSpc>
                <a:spcPct val="100000"/>
              </a:lnSpc>
              <a:spcBef>
                <a:spcPts val="0"/>
              </a:spcBef>
              <a:spcAft>
                <a:spcPts val="0"/>
              </a:spcAft>
              <a:buFont typeface="Arial" panose="020B0604020202020204" pitchFamily="34" charset="0"/>
              <a:buChar char="•"/>
              <a:defRPr/>
            </a:pPr>
            <a:r>
              <a:rPr kumimoji="0" lang="en-US" altLang="ja-JP" sz="2200" kern="0" dirty="0">
                <a:solidFill>
                  <a:srgbClr val="000000"/>
                </a:solidFill>
                <a:latin typeface="+mn-ea"/>
                <a:ea typeface="+mn-ea"/>
              </a:rPr>
              <a:t>v1.0</a:t>
            </a:r>
            <a:r>
              <a:rPr kumimoji="0" lang="ja-JP" altLang="en-US" sz="2200" kern="0" dirty="0">
                <a:solidFill>
                  <a:srgbClr val="000000"/>
                </a:solidFill>
                <a:latin typeface="+mn-ea"/>
                <a:ea typeface="+mn-ea"/>
              </a:rPr>
              <a:t>から</a:t>
            </a:r>
            <a:r>
              <a:rPr kumimoji="0" lang="ja-JP" altLang="en-US" sz="2200" kern="0">
                <a:solidFill>
                  <a:srgbClr val="000000"/>
                </a:solidFill>
                <a:latin typeface="+mn-ea"/>
                <a:ea typeface="+mn-ea"/>
              </a:rPr>
              <a:t>ワイヤー上でもプルダウンメニュー</a:t>
            </a:r>
            <a:r>
              <a:rPr kumimoji="0" lang="ja-JP" altLang="en-US" sz="2200" kern="0" dirty="0">
                <a:solidFill>
                  <a:srgbClr val="000000"/>
                </a:solidFill>
                <a:latin typeface="+mn-ea"/>
                <a:ea typeface="+mn-ea"/>
              </a:rPr>
              <a:t>を表示</a:t>
            </a:r>
          </a:p>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dirty="0">
              <a:ln>
                <a:noFill/>
              </a:ln>
              <a:solidFill>
                <a:srgbClr val="000000"/>
              </a:solidFill>
              <a:effectLst/>
              <a:uLnTx/>
              <a:uFillTx/>
              <a:latin typeface="+mn-ea"/>
              <a:ea typeface="+mn-ea"/>
            </a:endParaRPr>
          </a:p>
        </p:txBody>
      </p:sp>
      <p:sp>
        <p:nvSpPr>
          <p:cNvPr id="12" name="タイトル 11"/>
          <p:cNvSpPr>
            <a:spLocks noGrp="1"/>
          </p:cNvSpPr>
          <p:nvPr>
            <p:ph type="title"/>
          </p:nvPr>
        </p:nvSpPr>
        <p:spPr bwMode="gray">
          <a:xfrm>
            <a:off x="113191" y="179482"/>
            <a:ext cx="3788775" cy="424732"/>
          </a:xfrm>
        </p:spPr>
        <p:txBody>
          <a:bodyPr wrap="square" anchor="t">
            <a:spAutoFit/>
          </a:bodyPr>
          <a:lstStyle/>
          <a:p>
            <a:r>
              <a:rPr kumimoji="1" lang="ja-JP" altLang="en-US" dirty="0">
                <a:latin typeface="+mj-ea"/>
                <a:ea typeface="+mj-ea"/>
              </a:rPr>
              <a:t>ワイヤリング</a:t>
            </a:r>
            <a:r>
              <a:rPr lang="ja-JP" altLang="en-US" dirty="0"/>
              <a:t>操作</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9</a:t>
            </a:fld>
            <a:endParaRPr lang="en-US" altLang="ja-JP"/>
          </a:p>
        </p:txBody>
      </p:sp>
      <p:pic>
        <p:nvPicPr>
          <p:cNvPr id="32" name="Picture 2">
            <a:extLst>
              <a:ext uri="{FF2B5EF4-FFF2-40B4-BE49-F238E27FC236}">
                <a16:creationId xmlns:a16="http://schemas.microsoft.com/office/drawing/2014/main" id="{088C7271-98EC-4DA2-A50C-8031E41F59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48" b="23091"/>
          <a:stretch/>
        </p:blipFill>
        <p:spPr bwMode="auto">
          <a:xfrm>
            <a:off x="470511" y="2769727"/>
            <a:ext cx="8263350" cy="3307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四角形吹き出し 20">
            <a:extLst>
              <a:ext uri="{FF2B5EF4-FFF2-40B4-BE49-F238E27FC236}">
                <a16:creationId xmlns:a16="http://schemas.microsoft.com/office/drawing/2014/main" id="{D3F6E511-A1B2-4476-85B3-4CFBB006B594}"/>
              </a:ext>
            </a:extLst>
          </p:cNvPr>
          <p:cNvSpPr/>
          <p:nvPr/>
        </p:nvSpPr>
        <p:spPr bwMode="auto">
          <a:xfrm>
            <a:off x="470511" y="3865066"/>
            <a:ext cx="1921790" cy="583553"/>
          </a:xfrm>
          <a:prstGeom prst="wedgeRectCallout">
            <a:avLst>
              <a:gd name="adj1" fmla="val 67646"/>
              <a:gd name="adj2" fmla="val 8761"/>
            </a:avLst>
          </a:prstGeom>
          <a:ln>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kumimoji="1" lang="en-US" altLang="ja-JP" sz="1800" dirty="0">
                <a:solidFill>
                  <a:schemeClr val="tx1"/>
                </a:solidFill>
              </a:rPr>
              <a:t>(1) Ctrl+</a:t>
            </a:r>
            <a:r>
              <a:rPr kumimoji="1" lang="ja-JP" altLang="en-US" sz="1800" dirty="0">
                <a:solidFill>
                  <a:schemeClr val="tx1"/>
                </a:solidFill>
              </a:rPr>
              <a:t>クリック</a:t>
            </a:r>
          </a:p>
        </p:txBody>
      </p:sp>
      <p:sp>
        <p:nvSpPr>
          <p:cNvPr id="34" name="四角形吹き出し 21">
            <a:extLst>
              <a:ext uri="{FF2B5EF4-FFF2-40B4-BE49-F238E27FC236}">
                <a16:creationId xmlns:a16="http://schemas.microsoft.com/office/drawing/2014/main" id="{520503B9-5433-4BD6-B33C-A3681ADA9F88}"/>
              </a:ext>
            </a:extLst>
          </p:cNvPr>
          <p:cNvSpPr/>
          <p:nvPr/>
        </p:nvSpPr>
        <p:spPr bwMode="auto">
          <a:xfrm>
            <a:off x="5659072" y="4429958"/>
            <a:ext cx="2869108" cy="831666"/>
          </a:xfrm>
          <a:prstGeom prst="wedgeRectCallout">
            <a:avLst>
              <a:gd name="adj1" fmla="val -68800"/>
              <a:gd name="adj2" fmla="val -24166"/>
            </a:avLst>
          </a:prstGeom>
          <a:ln>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kumimoji="1" lang="en-US" altLang="ja-JP" sz="1800" dirty="0">
                <a:solidFill>
                  <a:schemeClr val="tx1"/>
                </a:solidFill>
              </a:rPr>
              <a:t>(2) </a:t>
            </a:r>
            <a:r>
              <a:rPr kumimoji="1" lang="ja-JP" altLang="en-US" sz="1800" dirty="0">
                <a:solidFill>
                  <a:schemeClr val="tx1"/>
                </a:solidFill>
              </a:rPr>
              <a:t>プルダウンメニューから</a:t>
            </a:r>
            <a:br>
              <a:rPr kumimoji="1" lang="ja-JP" altLang="en-US" sz="1800" dirty="0">
                <a:solidFill>
                  <a:schemeClr val="tx1"/>
                </a:solidFill>
              </a:rPr>
            </a:br>
            <a:r>
              <a:rPr lang="ja-JP" altLang="en-US" sz="1800" dirty="0">
                <a:solidFill>
                  <a:schemeClr val="tx1"/>
                </a:solidFill>
              </a:rPr>
              <a:t>ノードを</a:t>
            </a:r>
            <a:r>
              <a:rPr kumimoji="1" lang="ja-JP" altLang="en-US" sz="1800" dirty="0">
                <a:solidFill>
                  <a:schemeClr val="tx1"/>
                </a:solidFill>
              </a:rPr>
              <a:t>選択</a:t>
            </a:r>
          </a:p>
        </p:txBody>
      </p:sp>
      <p:sp>
        <p:nvSpPr>
          <p:cNvPr id="8" name="正方形/長方形 7">
            <a:extLst>
              <a:ext uri="{FF2B5EF4-FFF2-40B4-BE49-F238E27FC236}">
                <a16:creationId xmlns:a16="http://schemas.microsoft.com/office/drawing/2014/main" id="{DA34A6B3-24DA-A147-9E8E-F7A0AFCDD3E5}"/>
              </a:ext>
            </a:extLst>
          </p:cNvPr>
          <p:cNvSpPr/>
          <p:nvPr/>
        </p:nvSpPr>
        <p:spPr>
          <a:xfrm>
            <a:off x="2306469" y="6129630"/>
            <a:ext cx="4425144" cy="424732"/>
          </a:xfrm>
          <a:prstGeom prst="rect">
            <a:avLst/>
          </a:prstGeom>
        </p:spPr>
        <p:txBody>
          <a:bodyPr wrap="square">
            <a:spAutoFit/>
          </a:bodyPr>
          <a:lstStyle/>
          <a:p>
            <a:pPr algn="ctr"/>
            <a:r>
              <a:rPr lang="ja-JP" altLang="en-US" sz="2400">
                <a:solidFill>
                  <a:schemeClr val="tx1"/>
                </a:solidFill>
                <a:latin typeface="+mn-ea"/>
                <a:ea typeface="+mn-ea"/>
              </a:rPr>
              <a:t>クイックワイヤリングの機能</a:t>
            </a:r>
            <a:endParaRPr lang="ja-JP" altLang="en-US" sz="2400" dirty="0">
              <a:solidFill>
                <a:schemeClr val="tx1"/>
              </a:solidFill>
              <a:latin typeface="+mn-ea"/>
              <a:ea typeface="+mn-ea"/>
            </a:endParaRPr>
          </a:p>
        </p:txBody>
      </p:sp>
    </p:spTree>
    <p:extLst>
      <p:ext uri="{BB962C8B-B14F-4D97-AF65-F5344CB8AC3E}">
        <p14:creationId xmlns:p14="http://schemas.microsoft.com/office/powerpoint/2010/main" val="147566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8728410" cy="2092881"/>
          </a:xfrm>
          <a:prstGeom prst="rect">
            <a:avLst/>
          </a:prstGeom>
          <a:noFill/>
          <a:ln w="3175" cap="rnd">
            <a:noFill/>
            <a:miter lim="800000"/>
            <a:headEnd/>
            <a:tailEnd/>
          </a:ln>
          <a:effectLst/>
        </p:spPr>
        <p:txBody>
          <a:bodyPr wrap="square" anchor="t">
            <a:spAutoFit/>
          </a:bodyPr>
          <a:lstStyle/>
          <a:p>
            <a:pPr fontAlgn="auto">
              <a:lnSpc>
                <a:spcPct val="100000"/>
              </a:lnSpc>
              <a:spcBef>
                <a:spcPts val="0"/>
              </a:spcBef>
              <a:spcAft>
                <a:spcPts val="0"/>
              </a:spcAft>
              <a:defRPr/>
            </a:pPr>
            <a:r>
              <a:rPr kumimoji="0" lang="ja-JP" altLang="en-US" sz="2200" kern="0" dirty="0">
                <a:solidFill>
                  <a:srgbClr val="000000"/>
                </a:solidFill>
                <a:latin typeface="+mn-ea"/>
                <a:ea typeface="+mn-ea"/>
              </a:rPr>
              <a:t>クリップボード、ライブラリ、フロー例からフローの</a:t>
            </a:r>
            <a:br>
              <a:rPr kumimoji="0" lang="ja-JP" altLang="en-US" sz="2200" kern="0" dirty="0">
                <a:solidFill>
                  <a:srgbClr val="000000"/>
                </a:solidFill>
                <a:latin typeface="+mn-ea"/>
                <a:ea typeface="+mn-ea"/>
              </a:rPr>
            </a:br>
            <a:r>
              <a:rPr kumimoji="0" lang="ja-JP" altLang="en-US" sz="2200" kern="0" dirty="0">
                <a:solidFill>
                  <a:srgbClr val="000000"/>
                </a:solidFill>
                <a:latin typeface="+mn-ea"/>
                <a:ea typeface="+mn-ea"/>
              </a:rPr>
              <a:t>読み込みや書き込みを行うためのダイアログ</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00" kern="0" dirty="0">
                <a:solidFill>
                  <a:srgbClr val="000000"/>
                </a:solidFill>
                <a:latin typeface="+mn-ea"/>
                <a:ea typeface="+mn-ea"/>
              </a:rPr>
              <a:t>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200" kern="0" dirty="0">
                <a:solidFill>
                  <a:srgbClr val="000000"/>
                </a:solidFill>
                <a:latin typeface="+mn-ea"/>
                <a:ea typeface="+mn-ea"/>
              </a:rPr>
              <a:t>Node-RED v0.20.7</a:t>
            </a:r>
            <a:r>
              <a:rPr kumimoji="0" lang="ja-JP" altLang="en-US" sz="2200" kern="0" dirty="0">
                <a:solidFill>
                  <a:srgbClr val="000000"/>
                </a:solidFill>
                <a:latin typeface="+mn-ea"/>
                <a:ea typeface="+mn-ea"/>
              </a:rPr>
              <a:t>以前は、メニューからサンプルフローを</a:t>
            </a:r>
            <a:br>
              <a:rPr kumimoji="0" lang="ja-JP" altLang="en-US" sz="2200" kern="0" dirty="0">
                <a:solidFill>
                  <a:srgbClr val="000000"/>
                </a:solidFill>
                <a:latin typeface="+mn-ea"/>
                <a:ea typeface="+mn-ea"/>
              </a:rPr>
            </a:br>
            <a:r>
              <a:rPr kumimoji="0" lang="ja-JP" altLang="en-US" sz="2200" kern="0" dirty="0">
                <a:solidFill>
                  <a:srgbClr val="000000"/>
                </a:solidFill>
                <a:latin typeface="+mn-ea"/>
                <a:ea typeface="+mn-ea"/>
              </a:rPr>
              <a:t>選択する仕様になっており、マウス操作が困難</a:t>
            </a:r>
            <a:endParaRPr kumimoji="0" lang="en-US" altLang="ja-JP" sz="2200" kern="0" dirty="0">
              <a:solidFill>
                <a:srgbClr val="000000"/>
              </a:solidFill>
              <a:latin typeface="+mn-ea"/>
              <a:ea typeface="+mn-ea"/>
            </a:endParaRPr>
          </a:p>
          <a:p>
            <a:pPr marR="0" lvl="0" defTabSz="914400" eaLnBrk="1" fontAlgn="auto" latinLnBrk="0" hangingPunct="1">
              <a:lnSpc>
                <a:spcPct val="100000"/>
              </a:lnSpc>
              <a:spcBef>
                <a:spcPts val="0"/>
              </a:spcBef>
              <a:spcAft>
                <a:spcPts val="0"/>
              </a:spcAft>
              <a:buClrTx/>
              <a:buSzTx/>
              <a:tabLst/>
              <a:defRPr/>
            </a:pPr>
            <a:r>
              <a:rPr kumimoji="0" lang="en-US" altLang="ja-JP" sz="1000" kern="0" dirty="0">
                <a:solidFill>
                  <a:srgbClr val="000000"/>
                </a:solidFill>
                <a:latin typeface="+mn-ea"/>
                <a:ea typeface="+mn-ea"/>
              </a:rPr>
              <a:t> </a:t>
            </a:r>
            <a:endParaRPr lang="ja-JP" altLang="en-US" sz="1000" kern="0" dirty="0">
              <a:solidFill>
                <a:srgbClr val="000000"/>
              </a:solidFill>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200" kern="0" dirty="0">
                <a:solidFill>
                  <a:srgbClr val="000000"/>
                </a:solidFill>
                <a:latin typeface="+mn-ea"/>
                <a:ea typeface="+mn-ea"/>
              </a:rPr>
              <a:t>ダイアログ化したことでフローの選択を容易化</a:t>
            </a:r>
            <a:endParaRPr lang="ja-JP" altLang="en-US" sz="2200" kern="0" dirty="0">
              <a:solidFill>
                <a:srgbClr val="000000"/>
              </a:solidFill>
              <a:latin typeface="+mn-ea"/>
              <a:ea typeface="+mn-ea"/>
            </a:endParaRPr>
          </a:p>
        </p:txBody>
      </p:sp>
      <p:sp>
        <p:nvSpPr>
          <p:cNvPr id="12" name="タイトル 11"/>
          <p:cNvSpPr>
            <a:spLocks noGrp="1"/>
          </p:cNvSpPr>
          <p:nvPr>
            <p:ph type="title"/>
          </p:nvPr>
        </p:nvSpPr>
        <p:spPr bwMode="gray">
          <a:xfrm>
            <a:off x="113191" y="179482"/>
            <a:ext cx="4044697" cy="424732"/>
          </a:xfrm>
        </p:spPr>
        <p:txBody>
          <a:bodyPr wrap="none">
            <a:spAutoFit/>
          </a:bodyPr>
          <a:lstStyle/>
          <a:p>
            <a:r>
              <a:rPr lang="ja-JP" altLang="en-US" dirty="0"/>
              <a:t>読み込み</a:t>
            </a:r>
            <a:r>
              <a:rPr lang="en-US" altLang="ja-JP" dirty="0"/>
              <a:t>/</a:t>
            </a:r>
            <a:r>
              <a:rPr lang="ja-JP" altLang="en-US" dirty="0"/>
              <a:t>書き込みダイアログ</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10</a:t>
            </a:fld>
            <a:endParaRPr lang="en-US" altLang="ja-JP"/>
          </a:p>
        </p:txBody>
      </p:sp>
      <p:pic>
        <p:nvPicPr>
          <p:cNvPr id="2" name="図 1">
            <a:extLst>
              <a:ext uri="{FF2B5EF4-FFF2-40B4-BE49-F238E27FC236}">
                <a16:creationId xmlns:a16="http://schemas.microsoft.com/office/drawing/2014/main" id="{49766CD6-F0A4-412D-8E31-94A75F9EECFB}"/>
              </a:ext>
            </a:extLst>
          </p:cNvPr>
          <p:cNvPicPr>
            <a:picLocks noChangeAspect="1"/>
          </p:cNvPicPr>
          <p:nvPr/>
        </p:nvPicPr>
        <p:blipFill>
          <a:blip r:embed="rId3"/>
          <a:stretch>
            <a:fillRect/>
          </a:stretch>
        </p:blipFill>
        <p:spPr>
          <a:xfrm>
            <a:off x="301050" y="3106485"/>
            <a:ext cx="4521467" cy="3014311"/>
          </a:xfrm>
          <a:prstGeom prst="rect">
            <a:avLst/>
          </a:prstGeom>
        </p:spPr>
      </p:pic>
      <p:pic>
        <p:nvPicPr>
          <p:cNvPr id="3" name="図 2">
            <a:extLst>
              <a:ext uri="{FF2B5EF4-FFF2-40B4-BE49-F238E27FC236}">
                <a16:creationId xmlns:a16="http://schemas.microsoft.com/office/drawing/2014/main" id="{AEFB9BF4-B5C9-4D37-8CDB-CF576B293C0B}"/>
              </a:ext>
            </a:extLst>
          </p:cNvPr>
          <p:cNvPicPr>
            <a:picLocks noChangeAspect="1"/>
          </p:cNvPicPr>
          <p:nvPr/>
        </p:nvPicPr>
        <p:blipFill rotWithShape="1">
          <a:blip r:embed="rId4"/>
          <a:srcRect r="13901"/>
          <a:stretch/>
        </p:blipFill>
        <p:spPr>
          <a:xfrm>
            <a:off x="4938149" y="3106485"/>
            <a:ext cx="3892905" cy="3014310"/>
          </a:xfrm>
          <a:prstGeom prst="rect">
            <a:avLst/>
          </a:prstGeom>
        </p:spPr>
      </p:pic>
      <p:sp>
        <p:nvSpPr>
          <p:cNvPr id="7" name="正方形/長方形 6">
            <a:extLst>
              <a:ext uri="{FF2B5EF4-FFF2-40B4-BE49-F238E27FC236}">
                <a16:creationId xmlns:a16="http://schemas.microsoft.com/office/drawing/2014/main" id="{031407CB-CFB4-499A-BAE5-1DB1EFF0DDD5}"/>
              </a:ext>
            </a:extLst>
          </p:cNvPr>
          <p:cNvSpPr/>
          <p:nvPr/>
        </p:nvSpPr>
        <p:spPr>
          <a:xfrm>
            <a:off x="532595" y="6136415"/>
            <a:ext cx="3994070" cy="424732"/>
          </a:xfrm>
          <a:prstGeom prst="rect">
            <a:avLst/>
          </a:prstGeom>
        </p:spPr>
        <p:txBody>
          <a:bodyPr wrap="square">
            <a:spAutoFit/>
          </a:bodyPr>
          <a:lstStyle/>
          <a:p>
            <a:pPr algn="ctr"/>
            <a:r>
              <a:rPr lang="en-US" altLang="ja-JP" sz="2400" dirty="0">
                <a:solidFill>
                  <a:schemeClr val="tx1"/>
                </a:solidFill>
                <a:latin typeface="+mn-ea"/>
                <a:ea typeface="+mn-ea"/>
              </a:rPr>
              <a:t>Node-RED v0.20.7</a:t>
            </a:r>
            <a:r>
              <a:rPr lang="ja-JP" altLang="en-US" sz="2400" dirty="0">
                <a:solidFill>
                  <a:schemeClr val="tx1"/>
                </a:solidFill>
                <a:latin typeface="+mn-ea"/>
                <a:ea typeface="+mn-ea"/>
              </a:rPr>
              <a:t>以前</a:t>
            </a:r>
          </a:p>
        </p:txBody>
      </p:sp>
      <p:sp>
        <p:nvSpPr>
          <p:cNvPr id="8" name="正方形/長方形 7">
            <a:extLst>
              <a:ext uri="{FF2B5EF4-FFF2-40B4-BE49-F238E27FC236}">
                <a16:creationId xmlns:a16="http://schemas.microsoft.com/office/drawing/2014/main" id="{64AF36A0-BC0D-4678-84F5-7013A62E4793}"/>
              </a:ext>
            </a:extLst>
          </p:cNvPr>
          <p:cNvSpPr/>
          <p:nvPr/>
        </p:nvSpPr>
        <p:spPr>
          <a:xfrm>
            <a:off x="4621312" y="6136415"/>
            <a:ext cx="4572001" cy="424732"/>
          </a:xfrm>
          <a:prstGeom prst="rect">
            <a:avLst/>
          </a:prstGeom>
        </p:spPr>
        <p:txBody>
          <a:bodyPr>
            <a:spAutoFit/>
          </a:bodyPr>
          <a:lstStyle/>
          <a:p>
            <a:pPr algn="ctr"/>
            <a:r>
              <a:rPr lang="en-US" altLang="ja-JP" sz="2400" dirty="0">
                <a:solidFill>
                  <a:schemeClr val="tx1"/>
                </a:solidFill>
                <a:latin typeface="+mn-ea"/>
                <a:ea typeface="+mn-ea"/>
              </a:rPr>
              <a:t>Node-RED v1.0</a:t>
            </a:r>
            <a:r>
              <a:rPr lang="ja-JP" altLang="en-US" sz="2400" dirty="0">
                <a:solidFill>
                  <a:schemeClr val="tx1"/>
                </a:solidFill>
                <a:latin typeface="+mn-ea"/>
                <a:ea typeface="+mn-ea"/>
              </a:rPr>
              <a:t>以降</a:t>
            </a:r>
          </a:p>
        </p:txBody>
      </p:sp>
      <p:sp>
        <p:nvSpPr>
          <p:cNvPr id="10" name="フリーフォーム: 図形 9">
            <a:extLst>
              <a:ext uri="{FF2B5EF4-FFF2-40B4-BE49-F238E27FC236}">
                <a16:creationId xmlns:a16="http://schemas.microsoft.com/office/drawing/2014/main" id="{0972CC5E-26C8-467C-9A33-7155E6AC3A1D}"/>
              </a:ext>
            </a:extLst>
          </p:cNvPr>
          <p:cNvSpPr/>
          <p:nvPr/>
        </p:nvSpPr>
        <p:spPr bwMode="auto">
          <a:xfrm>
            <a:off x="1128251" y="3541973"/>
            <a:ext cx="2767473" cy="400588"/>
          </a:xfrm>
          <a:custGeom>
            <a:avLst/>
            <a:gdLst>
              <a:gd name="connsiteX0" fmla="*/ 3274142 w 3274142"/>
              <a:gd name="connsiteY0" fmla="*/ 0 h 418258"/>
              <a:gd name="connsiteX1" fmla="*/ 2182761 w 3274142"/>
              <a:gd name="connsiteY1" fmla="*/ 265471 h 418258"/>
              <a:gd name="connsiteX2" fmla="*/ 1135625 w 3274142"/>
              <a:gd name="connsiteY2" fmla="*/ 272845 h 418258"/>
              <a:gd name="connsiteX3" fmla="*/ 0 w 3274142"/>
              <a:gd name="connsiteY3" fmla="*/ 398207 h 418258"/>
              <a:gd name="connsiteX0" fmla="*/ 3274142 w 3274142"/>
              <a:gd name="connsiteY0" fmla="*/ 0 h 418258"/>
              <a:gd name="connsiteX1" fmla="*/ 2182761 w 3274142"/>
              <a:gd name="connsiteY1" fmla="*/ 265471 h 418258"/>
              <a:gd name="connsiteX2" fmla="*/ 1135625 w 3274142"/>
              <a:gd name="connsiteY2" fmla="*/ 272845 h 418258"/>
              <a:gd name="connsiteX3" fmla="*/ 0 w 3274142"/>
              <a:gd name="connsiteY3" fmla="*/ 398207 h 418258"/>
              <a:gd name="connsiteX0" fmla="*/ 3248766 w 3248766"/>
              <a:gd name="connsiteY0" fmla="*/ 0 h 406352"/>
              <a:gd name="connsiteX1" fmla="*/ 2182761 w 3248766"/>
              <a:gd name="connsiteY1" fmla="*/ 253565 h 406352"/>
              <a:gd name="connsiteX2" fmla="*/ 1135625 w 3248766"/>
              <a:gd name="connsiteY2" fmla="*/ 260939 h 406352"/>
              <a:gd name="connsiteX3" fmla="*/ 0 w 3248766"/>
              <a:gd name="connsiteY3" fmla="*/ 386301 h 406352"/>
              <a:gd name="connsiteX0" fmla="*/ 3276962 w 3276962"/>
              <a:gd name="connsiteY0" fmla="*/ 0 h 408733"/>
              <a:gd name="connsiteX1" fmla="*/ 2182761 w 3276962"/>
              <a:gd name="connsiteY1" fmla="*/ 255946 h 408733"/>
              <a:gd name="connsiteX2" fmla="*/ 1135625 w 3276962"/>
              <a:gd name="connsiteY2" fmla="*/ 263320 h 408733"/>
              <a:gd name="connsiteX3" fmla="*/ 0 w 3276962"/>
              <a:gd name="connsiteY3" fmla="*/ 388682 h 408733"/>
              <a:gd name="connsiteX0" fmla="*/ 3276962 w 3276962"/>
              <a:gd name="connsiteY0" fmla="*/ 0 h 408919"/>
              <a:gd name="connsiteX1" fmla="*/ 2411152 w 3276962"/>
              <a:gd name="connsiteY1" fmla="*/ 241659 h 408919"/>
              <a:gd name="connsiteX2" fmla="*/ 1135625 w 3276962"/>
              <a:gd name="connsiteY2" fmla="*/ 263320 h 408919"/>
              <a:gd name="connsiteX3" fmla="*/ 0 w 3276962"/>
              <a:gd name="connsiteY3" fmla="*/ 388682 h 408919"/>
              <a:gd name="connsiteX0" fmla="*/ 3276962 w 3276962"/>
              <a:gd name="connsiteY0" fmla="*/ 0 h 408919"/>
              <a:gd name="connsiteX1" fmla="*/ 2411152 w 3276962"/>
              <a:gd name="connsiteY1" fmla="*/ 241659 h 408919"/>
              <a:gd name="connsiteX2" fmla="*/ 1135625 w 3276962"/>
              <a:gd name="connsiteY2" fmla="*/ 263320 h 408919"/>
              <a:gd name="connsiteX3" fmla="*/ 0 w 3276962"/>
              <a:gd name="connsiteY3" fmla="*/ 388682 h 408919"/>
              <a:gd name="connsiteX0" fmla="*/ 3276962 w 3276962"/>
              <a:gd name="connsiteY0" fmla="*/ 0 h 408919"/>
              <a:gd name="connsiteX1" fmla="*/ 2411152 w 3276962"/>
              <a:gd name="connsiteY1" fmla="*/ 241659 h 408919"/>
              <a:gd name="connsiteX2" fmla="*/ 1135625 w 3276962"/>
              <a:gd name="connsiteY2" fmla="*/ 263320 h 408919"/>
              <a:gd name="connsiteX3" fmla="*/ 0 w 3276962"/>
              <a:gd name="connsiteY3" fmla="*/ 388682 h 408919"/>
              <a:gd name="connsiteX0" fmla="*/ 3276962 w 3276962"/>
              <a:gd name="connsiteY0" fmla="*/ 0 h 409541"/>
              <a:gd name="connsiteX1" fmla="*/ 2411152 w 3276962"/>
              <a:gd name="connsiteY1" fmla="*/ 241659 h 409541"/>
              <a:gd name="connsiteX2" fmla="*/ 1330181 w 3276962"/>
              <a:gd name="connsiteY2" fmla="*/ 270463 h 409541"/>
              <a:gd name="connsiteX3" fmla="*/ 0 w 3276962"/>
              <a:gd name="connsiteY3" fmla="*/ 388682 h 409541"/>
              <a:gd name="connsiteX0" fmla="*/ 3276962 w 3276962"/>
              <a:gd name="connsiteY0" fmla="*/ 0 h 407546"/>
              <a:gd name="connsiteX1" fmla="*/ 2411152 w 3276962"/>
              <a:gd name="connsiteY1" fmla="*/ 241659 h 407546"/>
              <a:gd name="connsiteX2" fmla="*/ 1330181 w 3276962"/>
              <a:gd name="connsiteY2" fmla="*/ 270463 h 407546"/>
              <a:gd name="connsiteX3" fmla="*/ 0 w 3276962"/>
              <a:gd name="connsiteY3" fmla="*/ 388682 h 407546"/>
              <a:gd name="connsiteX0" fmla="*/ 3276962 w 3276962"/>
              <a:gd name="connsiteY0" fmla="*/ 0 h 408408"/>
              <a:gd name="connsiteX1" fmla="*/ 2411152 w 3276962"/>
              <a:gd name="connsiteY1" fmla="*/ 241659 h 408408"/>
              <a:gd name="connsiteX2" fmla="*/ 1330181 w 3276962"/>
              <a:gd name="connsiteY2" fmla="*/ 270463 h 408408"/>
              <a:gd name="connsiteX3" fmla="*/ 0 w 3276962"/>
              <a:gd name="connsiteY3" fmla="*/ 388682 h 408408"/>
              <a:gd name="connsiteX0" fmla="*/ 3276962 w 3276962"/>
              <a:gd name="connsiteY0" fmla="*/ 0 h 388682"/>
              <a:gd name="connsiteX1" fmla="*/ 2411152 w 3276962"/>
              <a:gd name="connsiteY1" fmla="*/ 241659 h 388682"/>
              <a:gd name="connsiteX2" fmla="*/ 1330181 w 3276962"/>
              <a:gd name="connsiteY2" fmla="*/ 270463 h 388682"/>
              <a:gd name="connsiteX3" fmla="*/ 0 w 3276962"/>
              <a:gd name="connsiteY3" fmla="*/ 388682 h 388682"/>
              <a:gd name="connsiteX0" fmla="*/ 3276962 w 3276962"/>
              <a:gd name="connsiteY0" fmla="*/ 0 h 400588"/>
              <a:gd name="connsiteX1" fmla="*/ 2411152 w 3276962"/>
              <a:gd name="connsiteY1" fmla="*/ 241659 h 400588"/>
              <a:gd name="connsiteX2" fmla="*/ 1330181 w 3276962"/>
              <a:gd name="connsiteY2" fmla="*/ 270463 h 400588"/>
              <a:gd name="connsiteX3" fmla="*/ 0 w 3276962"/>
              <a:gd name="connsiteY3" fmla="*/ 400588 h 400588"/>
              <a:gd name="connsiteX0" fmla="*/ 3276962 w 3276962"/>
              <a:gd name="connsiteY0" fmla="*/ 0 h 400600"/>
              <a:gd name="connsiteX1" fmla="*/ 2411152 w 3276962"/>
              <a:gd name="connsiteY1" fmla="*/ 241659 h 400600"/>
              <a:gd name="connsiteX2" fmla="*/ 1330181 w 3276962"/>
              <a:gd name="connsiteY2" fmla="*/ 270463 h 400600"/>
              <a:gd name="connsiteX3" fmla="*/ 0 w 3276962"/>
              <a:gd name="connsiteY3" fmla="*/ 400588 h 400600"/>
              <a:gd name="connsiteX0" fmla="*/ 3276962 w 3276962"/>
              <a:gd name="connsiteY0" fmla="*/ 0 h 400602"/>
              <a:gd name="connsiteX1" fmla="*/ 2411152 w 3276962"/>
              <a:gd name="connsiteY1" fmla="*/ 241659 h 400602"/>
              <a:gd name="connsiteX2" fmla="*/ 1330181 w 3276962"/>
              <a:gd name="connsiteY2" fmla="*/ 270463 h 400602"/>
              <a:gd name="connsiteX3" fmla="*/ 0 w 3276962"/>
              <a:gd name="connsiteY3" fmla="*/ 400588 h 400602"/>
              <a:gd name="connsiteX0" fmla="*/ 3276962 w 3276962"/>
              <a:gd name="connsiteY0" fmla="*/ 0 h 400600"/>
              <a:gd name="connsiteX1" fmla="*/ 2411152 w 3276962"/>
              <a:gd name="connsiteY1" fmla="*/ 241659 h 400600"/>
              <a:gd name="connsiteX2" fmla="*/ 1344279 w 3276962"/>
              <a:gd name="connsiteY2" fmla="*/ 256176 h 400600"/>
              <a:gd name="connsiteX3" fmla="*/ 0 w 3276962"/>
              <a:gd name="connsiteY3" fmla="*/ 400588 h 400600"/>
              <a:gd name="connsiteX0" fmla="*/ 3276962 w 3276962"/>
              <a:gd name="connsiteY0" fmla="*/ 0 h 400601"/>
              <a:gd name="connsiteX1" fmla="*/ 2411152 w 3276962"/>
              <a:gd name="connsiteY1" fmla="*/ 241659 h 400601"/>
              <a:gd name="connsiteX2" fmla="*/ 1341460 w 3276962"/>
              <a:gd name="connsiteY2" fmla="*/ 260938 h 400601"/>
              <a:gd name="connsiteX3" fmla="*/ 0 w 3276962"/>
              <a:gd name="connsiteY3" fmla="*/ 400588 h 400601"/>
              <a:gd name="connsiteX0" fmla="*/ 3276962 w 3276962"/>
              <a:gd name="connsiteY0" fmla="*/ 0 h 400595"/>
              <a:gd name="connsiteX1" fmla="*/ 2411152 w 3276962"/>
              <a:gd name="connsiteY1" fmla="*/ 241659 h 400595"/>
              <a:gd name="connsiteX2" fmla="*/ 1341460 w 3276962"/>
              <a:gd name="connsiteY2" fmla="*/ 260938 h 400595"/>
              <a:gd name="connsiteX3" fmla="*/ 0 w 3276962"/>
              <a:gd name="connsiteY3" fmla="*/ 400588 h 400595"/>
              <a:gd name="connsiteX0" fmla="*/ 3276962 w 3276962"/>
              <a:gd name="connsiteY0" fmla="*/ 0 h 400597"/>
              <a:gd name="connsiteX1" fmla="*/ 2411152 w 3276962"/>
              <a:gd name="connsiteY1" fmla="*/ 241659 h 400597"/>
              <a:gd name="connsiteX2" fmla="*/ 1341460 w 3276962"/>
              <a:gd name="connsiteY2" fmla="*/ 260938 h 400597"/>
              <a:gd name="connsiteX3" fmla="*/ 0 w 3276962"/>
              <a:gd name="connsiteY3" fmla="*/ 400588 h 400597"/>
              <a:gd name="connsiteX0" fmla="*/ 3276962 w 3276962"/>
              <a:gd name="connsiteY0" fmla="*/ 0 h 400588"/>
              <a:gd name="connsiteX1" fmla="*/ 2411152 w 3276962"/>
              <a:gd name="connsiteY1" fmla="*/ 241659 h 400588"/>
              <a:gd name="connsiteX2" fmla="*/ 1341460 w 3276962"/>
              <a:gd name="connsiteY2" fmla="*/ 260938 h 400588"/>
              <a:gd name="connsiteX3" fmla="*/ 0 w 3276962"/>
              <a:gd name="connsiteY3" fmla="*/ 400588 h 400588"/>
            </a:gdLst>
            <a:ahLst/>
            <a:cxnLst>
              <a:cxn ang="0">
                <a:pos x="connsiteX0" y="connsiteY0"/>
              </a:cxn>
              <a:cxn ang="0">
                <a:pos x="connsiteX1" y="connsiteY1"/>
              </a:cxn>
              <a:cxn ang="0">
                <a:pos x="connsiteX2" y="connsiteY2"/>
              </a:cxn>
              <a:cxn ang="0">
                <a:pos x="connsiteX3" y="connsiteY3"/>
              </a:cxn>
            </a:cxnLst>
            <a:rect l="l" t="t" r="r" b="b"/>
            <a:pathLst>
              <a:path w="3276962" h="400588">
                <a:moveTo>
                  <a:pt x="3276962" y="0"/>
                </a:moveTo>
                <a:cubicBezTo>
                  <a:pt x="2824894" y="460"/>
                  <a:pt x="2733736" y="198169"/>
                  <a:pt x="2411152" y="241659"/>
                </a:cubicBezTo>
                <a:cubicBezTo>
                  <a:pt x="2088568" y="285149"/>
                  <a:pt x="1514929" y="258262"/>
                  <a:pt x="1341460" y="260938"/>
                </a:cubicBezTo>
                <a:cubicBezTo>
                  <a:pt x="1167991" y="263614"/>
                  <a:pt x="456117" y="304262"/>
                  <a:pt x="0" y="400588"/>
                </a:cubicBezTo>
              </a:path>
            </a:pathLst>
          </a:custGeom>
          <a:noFill/>
          <a:ln w="28575">
            <a:solidFill>
              <a:srgbClr val="FF0000"/>
            </a:solidFill>
            <a:prstDash val="dash"/>
            <a:miter lim="800000"/>
            <a:headEnd type="none" w="med" len="med"/>
            <a:tailEnd type="triangle" w="med" len="med"/>
          </a:ln>
          <a:effectLst/>
        </p:spPr>
        <p:txBody>
          <a:bodyPr rtlCol="0" anchor="ctr"/>
          <a:lstStyle/>
          <a:p>
            <a:pPr algn="ctr"/>
            <a:endParaRPr kumimoji="1" lang="ja-JP" altLang="en-US" dirty="0"/>
          </a:p>
        </p:txBody>
      </p:sp>
      <p:sp>
        <p:nvSpPr>
          <p:cNvPr id="11" name="吹き出し: 四角形 10">
            <a:extLst>
              <a:ext uri="{FF2B5EF4-FFF2-40B4-BE49-F238E27FC236}">
                <a16:creationId xmlns:a16="http://schemas.microsoft.com/office/drawing/2014/main" id="{E81649D9-9051-45E4-92AD-BD60ECF92379}"/>
              </a:ext>
            </a:extLst>
          </p:cNvPr>
          <p:cNvSpPr/>
          <p:nvPr/>
        </p:nvSpPr>
        <p:spPr bwMode="auto">
          <a:xfrm>
            <a:off x="878205" y="4332746"/>
            <a:ext cx="2675927" cy="561788"/>
          </a:xfrm>
          <a:prstGeom prst="wedgeRectCallout">
            <a:avLst>
              <a:gd name="adj1" fmla="val 149"/>
              <a:gd name="adj2" fmla="val -128990"/>
            </a:avLst>
          </a:prstGeom>
          <a:ln>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ja-JP" altLang="en-US" sz="1600">
                <a:solidFill>
                  <a:schemeClr val="tx1"/>
                </a:solidFill>
              </a:rPr>
              <a:t>マウス</a:t>
            </a:r>
            <a:r>
              <a:rPr kumimoji="1" lang="ja-JP" altLang="en-US" sz="1600">
                <a:solidFill>
                  <a:schemeClr val="tx1"/>
                </a:solidFill>
              </a:rPr>
              <a:t>ポインタが黒エリアから</a:t>
            </a:r>
            <a:br>
              <a:rPr kumimoji="1" lang="ja-JP" altLang="en-US" sz="1600" dirty="0">
                <a:solidFill>
                  <a:schemeClr val="tx1"/>
                </a:solidFill>
              </a:rPr>
            </a:br>
            <a:r>
              <a:rPr kumimoji="1" lang="ja-JP" altLang="en-US" sz="1600" dirty="0">
                <a:solidFill>
                  <a:schemeClr val="tx1"/>
                </a:solidFill>
              </a:rPr>
              <a:t>外れたら</a:t>
            </a:r>
            <a:r>
              <a:rPr lang="ja-JP" altLang="en-US" sz="1600" dirty="0">
                <a:solidFill>
                  <a:schemeClr val="tx1"/>
                </a:solidFill>
              </a:rPr>
              <a:t>最初からやり直し</a:t>
            </a:r>
            <a:endParaRPr kumimoji="1" lang="ja-JP" altLang="en-US" sz="1600" dirty="0">
              <a:solidFill>
                <a:schemeClr val="tx1"/>
              </a:solidFill>
            </a:endParaRPr>
          </a:p>
        </p:txBody>
      </p:sp>
      <p:sp>
        <p:nvSpPr>
          <p:cNvPr id="14" name="吹き出し: 四角形 13">
            <a:extLst>
              <a:ext uri="{FF2B5EF4-FFF2-40B4-BE49-F238E27FC236}">
                <a16:creationId xmlns:a16="http://schemas.microsoft.com/office/drawing/2014/main" id="{305F7063-4AA4-411E-9492-97A5E24DE000}"/>
              </a:ext>
            </a:extLst>
          </p:cNvPr>
          <p:cNvSpPr/>
          <p:nvPr/>
        </p:nvSpPr>
        <p:spPr bwMode="auto">
          <a:xfrm>
            <a:off x="5866600" y="4613640"/>
            <a:ext cx="2325279" cy="561788"/>
          </a:xfrm>
          <a:prstGeom prst="wedgeRectCallout">
            <a:avLst>
              <a:gd name="adj1" fmla="val 149"/>
              <a:gd name="adj2" fmla="val -128990"/>
            </a:avLst>
          </a:prstGeom>
          <a:ln>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kumimoji="1" lang="ja-JP" altLang="en-US" sz="1600" dirty="0">
                <a:solidFill>
                  <a:schemeClr val="tx1"/>
                </a:solidFill>
              </a:rPr>
              <a:t>確実にフローを選択可能</a:t>
            </a:r>
          </a:p>
        </p:txBody>
      </p:sp>
    </p:spTree>
    <p:extLst>
      <p:ext uri="{BB962C8B-B14F-4D97-AF65-F5344CB8AC3E}">
        <p14:creationId xmlns:p14="http://schemas.microsoft.com/office/powerpoint/2010/main" val="2837221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8034572" cy="1446550"/>
          </a:xfrm>
          <a:prstGeom prst="rect">
            <a:avLst/>
          </a:prstGeom>
          <a:noFill/>
          <a:ln w="3175" cap="rnd">
            <a:noFill/>
            <a:miter lim="800000"/>
            <a:headEnd/>
            <a:tailEnd/>
          </a:ln>
          <a:effectLst/>
        </p:spPr>
        <p:txBody>
          <a:bodyPr wrap="none" anchor="t">
            <a:spAutoFit/>
          </a:bodyPr>
          <a:lstStyle/>
          <a:p>
            <a:pPr marR="0" lvl="0" defTabSz="914400" eaLnBrk="1" fontAlgn="auto" latinLnBrk="0" hangingPunct="1">
              <a:lnSpc>
                <a:spcPct val="100000"/>
              </a:lnSpc>
              <a:spcBef>
                <a:spcPts val="0"/>
              </a:spcBef>
              <a:spcAft>
                <a:spcPts val="0"/>
              </a:spcAft>
              <a:buClrTx/>
              <a:buSzTx/>
              <a:tabLst/>
              <a:defRPr/>
            </a:pPr>
            <a:r>
              <a:rPr kumimoji="0" lang="ja-JP" altLang="en-US" sz="2200" kern="0">
                <a:solidFill>
                  <a:srgbClr val="000000"/>
                </a:solidFill>
                <a:latin typeface="+mn-ea"/>
                <a:ea typeface="+mn-ea"/>
              </a:rPr>
              <a:t>コンテキストデータタブの情報を自動更新する機能</a:t>
            </a:r>
            <a:endParaRPr kumimoji="0" lang="en-US" altLang="ja-JP" sz="2200" kern="0" dirty="0">
              <a:solidFill>
                <a:srgbClr val="000000"/>
              </a:solidFill>
              <a:latin typeface="+mn-ea"/>
              <a:ea typeface="+mn-ea"/>
            </a:endParaRPr>
          </a:p>
          <a:p>
            <a:pPr marR="0" lvl="0" defTabSz="914400" eaLnBrk="1" fontAlgn="auto" latinLnBrk="0" hangingPunct="1">
              <a:lnSpc>
                <a:spcPct val="100000"/>
              </a:lnSpc>
              <a:spcBef>
                <a:spcPts val="0"/>
              </a:spcBef>
              <a:spcAft>
                <a:spcPts val="0"/>
              </a:spcAft>
              <a:buClrTx/>
              <a:buSzTx/>
              <a:tabLst/>
              <a:defRPr/>
            </a:pPr>
            <a:endParaRPr kumimoji="0" lang="en-US" altLang="ja-JP" sz="2200" kern="0" dirty="0">
              <a:solidFill>
                <a:srgbClr val="000000"/>
              </a:solidFill>
              <a:latin typeface="+mn-ea"/>
              <a:ea typeface="+mn-ea"/>
            </a:endParaRPr>
          </a:p>
          <a:p>
            <a:pPr marL="342900" indent="-342900" fontAlgn="auto">
              <a:lnSpc>
                <a:spcPct val="100000"/>
              </a:lnSpc>
              <a:spcBef>
                <a:spcPts val="0"/>
              </a:spcBef>
              <a:spcAft>
                <a:spcPts val="0"/>
              </a:spcAft>
              <a:buFont typeface="Arial" panose="020B0604020202020204" pitchFamily="34" charset="0"/>
              <a:buChar char="•"/>
              <a:defRPr/>
            </a:pPr>
            <a:r>
              <a:rPr kumimoji="0" lang="ja-JP" altLang="en-US" sz="2200" kern="0">
                <a:solidFill>
                  <a:srgbClr val="000000"/>
                </a:solidFill>
                <a:latin typeface="+mn-ea"/>
                <a:ea typeface="+mn-ea"/>
              </a:rPr>
              <a:t>ノードコンテキスト、フローコンテキスト、グローバルコンテキスト</a:t>
            </a:r>
            <a:br>
              <a:rPr kumimoji="0" lang="ja-JP" altLang="en-US" sz="2200" kern="0" dirty="0">
                <a:solidFill>
                  <a:srgbClr val="000000"/>
                </a:solidFill>
                <a:latin typeface="+mn-ea"/>
                <a:ea typeface="+mn-ea"/>
              </a:rPr>
            </a:br>
            <a:r>
              <a:rPr kumimoji="0" lang="ja-JP" altLang="en-US" sz="2200" kern="0">
                <a:solidFill>
                  <a:srgbClr val="000000"/>
                </a:solidFill>
                <a:latin typeface="+mn-ea"/>
                <a:ea typeface="+mn-ea"/>
              </a:rPr>
              <a:t>の値が更新された時に、表示されている値を更新</a:t>
            </a:r>
            <a:endParaRPr kumimoji="0" lang="en-US" altLang="ja-JP" sz="2200" kern="0" dirty="0">
              <a:solidFill>
                <a:srgbClr val="000000"/>
              </a:solidFill>
              <a:latin typeface="+mn-ea"/>
              <a:ea typeface="+mn-ea"/>
            </a:endParaRPr>
          </a:p>
        </p:txBody>
      </p:sp>
      <p:sp>
        <p:nvSpPr>
          <p:cNvPr id="12" name="タイトル 11"/>
          <p:cNvSpPr>
            <a:spLocks noGrp="1"/>
          </p:cNvSpPr>
          <p:nvPr>
            <p:ph type="title"/>
          </p:nvPr>
        </p:nvSpPr>
        <p:spPr bwMode="gray">
          <a:xfrm>
            <a:off x="113190" y="179482"/>
            <a:ext cx="6145105" cy="424732"/>
          </a:xfrm>
        </p:spPr>
        <p:txBody>
          <a:bodyPr wrap="square">
            <a:spAutoFit/>
          </a:bodyPr>
          <a:lstStyle/>
          <a:p>
            <a:r>
              <a:rPr lang="ja-JP" altLang="en-US" dirty="0"/>
              <a:t>コンテキストサイドバーの自動更新</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11</a:t>
            </a:fld>
            <a:endParaRPr lang="en-US" altLang="ja-JP"/>
          </a:p>
        </p:txBody>
      </p:sp>
      <p:pic>
        <p:nvPicPr>
          <p:cNvPr id="5" name="図 4">
            <a:extLst>
              <a:ext uri="{FF2B5EF4-FFF2-40B4-BE49-F238E27FC236}">
                <a16:creationId xmlns:a16="http://schemas.microsoft.com/office/drawing/2014/main" id="{7BCFAFD2-7151-0448-98C0-16AE88039404}"/>
              </a:ext>
            </a:extLst>
          </p:cNvPr>
          <p:cNvPicPr>
            <a:picLocks noChangeAspect="1"/>
          </p:cNvPicPr>
          <p:nvPr/>
        </p:nvPicPr>
        <p:blipFill rotWithShape="1">
          <a:blip r:embed="rId3"/>
          <a:srcRect l="46753" b="49325"/>
          <a:stretch/>
        </p:blipFill>
        <p:spPr>
          <a:xfrm>
            <a:off x="1472541" y="2627092"/>
            <a:ext cx="5873502" cy="3493659"/>
          </a:xfrm>
          <a:prstGeom prst="rect">
            <a:avLst/>
          </a:prstGeom>
        </p:spPr>
      </p:pic>
      <p:sp>
        <p:nvSpPr>
          <p:cNvPr id="9" name="吹き出し: 四角形 8">
            <a:extLst>
              <a:ext uri="{FF2B5EF4-FFF2-40B4-BE49-F238E27FC236}">
                <a16:creationId xmlns:a16="http://schemas.microsoft.com/office/drawing/2014/main" id="{E1CF5073-5C63-C44E-83E5-839C6549A8D8}"/>
              </a:ext>
            </a:extLst>
          </p:cNvPr>
          <p:cNvSpPr/>
          <p:nvPr/>
        </p:nvSpPr>
        <p:spPr bwMode="auto">
          <a:xfrm>
            <a:off x="5887715" y="3241776"/>
            <a:ext cx="2068753" cy="754764"/>
          </a:xfrm>
          <a:prstGeom prst="wedgeRectCallout">
            <a:avLst>
              <a:gd name="adj1" fmla="val 458"/>
              <a:gd name="adj2" fmla="val 78703"/>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a:r>
              <a:rPr lang="ja-JP" altLang="en-US" sz="1800"/>
              <a:t>チェックを入れると</a:t>
            </a:r>
            <a:endParaRPr lang="en-US" altLang="ja-JP" sz="1800" dirty="0"/>
          </a:p>
          <a:p>
            <a:pPr algn="ctr"/>
            <a:r>
              <a:rPr lang="ja-JP" altLang="en-US" sz="1800"/>
              <a:t>値を自動更新</a:t>
            </a:r>
            <a:endParaRPr lang="ja-JP" altLang="en-US" sz="1800" dirty="0"/>
          </a:p>
        </p:txBody>
      </p:sp>
      <p:sp>
        <p:nvSpPr>
          <p:cNvPr id="11" name="正方形/長方形 10">
            <a:extLst>
              <a:ext uri="{FF2B5EF4-FFF2-40B4-BE49-F238E27FC236}">
                <a16:creationId xmlns:a16="http://schemas.microsoft.com/office/drawing/2014/main" id="{810F6066-9C14-634D-AC11-DB39F2B84DA1}"/>
              </a:ext>
            </a:extLst>
          </p:cNvPr>
          <p:cNvSpPr/>
          <p:nvPr/>
        </p:nvSpPr>
        <p:spPr>
          <a:xfrm>
            <a:off x="2651958" y="6120751"/>
            <a:ext cx="3606337" cy="400110"/>
          </a:xfrm>
          <a:prstGeom prst="rect">
            <a:avLst/>
          </a:prstGeom>
          <a:noFill/>
          <a:ln w="3175" cap="rnd">
            <a:noFill/>
            <a:miter lim="800000"/>
            <a:headEnd/>
            <a:tailEnd/>
          </a:ln>
          <a:effectLst/>
        </p:spPr>
        <p:txBody>
          <a:bodyPr wrap="square">
            <a:spAutoFit/>
          </a:bodyPr>
          <a:lstStyle/>
          <a:p>
            <a:pPr algn="ctr" fontAlgn="auto">
              <a:lnSpc>
                <a:spcPct val="100000"/>
              </a:lnSpc>
              <a:spcBef>
                <a:spcPts val="0"/>
              </a:spcBef>
              <a:spcAft>
                <a:spcPts val="0"/>
              </a:spcAft>
            </a:pPr>
            <a:r>
              <a:rPr kumimoji="0" lang="ja-JP" altLang="en-US" sz="2000" kern="0">
                <a:solidFill>
                  <a:srgbClr val="000000"/>
                </a:solidFill>
                <a:latin typeface="+mn-ea"/>
              </a:rPr>
              <a:t>コンテキストデータタブ</a:t>
            </a:r>
            <a:endParaRPr kumimoji="0" lang="ja-JP" altLang="en-US" sz="2000" kern="0" dirty="0">
              <a:solidFill>
                <a:srgbClr val="000000"/>
              </a:solidFill>
              <a:latin typeface="+mn-ea"/>
            </a:endParaRPr>
          </a:p>
        </p:txBody>
      </p:sp>
    </p:spTree>
    <p:extLst>
      <p:ext uri="{BB962C8B-B14F-4D97-AF65-F5344CB8AC3E}">
        <p14:creationId xmlns:p14="http://schemas.microsoft.com/office/powerpoint/2010/main" val="2964815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7087197" cy="1446550"/>
          </a:xfrm>
          <a:prstGeom prst="rect">
            <a:avLst/>
          </a:prstGeom>
          <a:noFill/>
          <a:ln w="3175" cap="rnd">
            <a:noFill/>
            <a:miter lim="800000"/>
            <a:headEnd/>
            <a:tailEnd/>
          </a:ln>
          <a:effectLst/>
        </p:spPr>
        <p:txBody>
          <a:bodyPr wrap="none" anchor="t">
            <a:spAutoFit/>
          </a:bodyPr>
          <a:lstStyle/>
          <a:p>
            <a:pPr marR="0" lvl="0" defTabSz="914400" eaLnBrk="1" fontAlgn="auto" latinLnBrk="0" hangingPunct="1">
              <a:lnSpc>
                <a:spcPct val="100000"/>
              </a:lnSpc>
              <a:spcBef>
                <a:spcPts val="0"/>
              </a:spcBef>
              <a:spcAft>
                <a:spcPts val="0"/>
              </a:spcAft>
              <a:buClrTx/>
              <a:buSzTx/>
              <a:tabLst/>
              <a:defRPr/>
            </a:pPr>
            <a:r>
              <a:rPr kumimoji="0" lang="ja-JP" altLang="en-US" sz="2200" kern="0">
                <a:solidFill>
                  <a:srgbClr val="000000"/>
                </a:solidFill>
                <a:latin typeface="+mn-ea"/>
                <a:ea typeface="+mn-ea"/>
              </a:rPr>
              <a:t>フローエディタ上から表示言語を選択できる機能</a:t>
            </a:r>
            <a:endParaRPr kumimoji="0" lang="en-US" altLang="ja-JP" sz="2200" kern="0" dirty="0">
              <a:solidFill>
                <a:srgbClr val="000000"/>
              </a:solidFill>
              <a:latin typeface="+mn-ea"/>
              <a:ea typeface="+mn-ea"/>
            </a:endParaRPr>
          </a:p>
          <a:p>
            <a:pPr marR="0" lvl="0" defTabSz="914400" eaLnBrk="1" fontAlgn="auto" latinLnBrk="0" hangingPunct="1">
              <a:lnSpc>
                <a:spcPct val="100000"/>
              </a:lnSpc>
              <a:spcBef>
                <a:spcPts val="0"/>
              </a:spcBef>
              <a:spcAft>
                <a:spcPts val="0"/>
              </a:spcAft>
              <a:buClrTx/>
              <a:buSzTx/>
              <a:tabLst/>
              <a:defRPr/>
            </a:pPr>
            <a:endParaRPr kumimoji="0" lang="en-US" altLang="ja-JP" sz="2200" kern="0" dirty="0">
              <a:solidFill>
                <a:srgbClr val="000000"/>
              </a:solidFill>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200" kern="0" dirty="0">
                <a:solidFill>
                  <a:srgbClr val="000000"/>
                </a:solidFill>
                <a:latin typeface="+mn-ea"/>
                <a:ea typeface="+mn-ea"/>
              </a:rPr>
              <a:t>v0.20</a:t>
            </a:r>
            <a:r>
              <a:rPr kumimoji="0" lang="ja-JP" altLang="en-US" sz="2200" kern="0">
                <a:solidFill>
                  <a:srgbClr val="000000"/>
                </a:solidFill>
                <a:latin typeface="+mn-ea"/>
                <a:ea typeface="+mn-ea"/>
              </a:rPr>
              <a:t>まではブラウザに設定した表示言語を用いて表示</a:t>
            </a:r>
            <a:endParaRPr kumimoji="0" lang="en-US" altLang="ja-JP" sz="2200" kern="0" dirty="0">
              <a:solidFill>
                <a:srgbClr val="000000"/>
              </a:solidFill>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200" kern="0" dirty="0">
                <a:solidFill>
                  <a:srgbClr val="000000"/>
                </a:solidFill>
                <a:latin typeface="+mn-ea"/>
                <a:ea typeface="+mn-ea"/>
              </a:rPr>
              <a:t>v1.0</a:t>
            </a:r>
            <a:r>
              <a:rPr kumimoji="0" lang="ja-JP" altLang="en-US" sz="2200" kern="0">
                <a:solidFill>
                  <a:srgbClr val="000000"/>
                </a:solidFill>
                <a:latin typeface="+mn-ea"/>
                <a:ea typeface="+mn-ea"/>
              </a:rPr>
              <a:t>からは、言語を指定して表示することも可能</a:t>
            </a:r>
            <a:endParaRPr kumimoji="0" lang="en-US" altLang="ja-JP" sz="2200" kern="0" dirty="0">
              <a:solidFill>
                <a:srgbClr val="000000"/>
              </a:solidFill>
              <a:latin typeface="+mn-ea"/>
              <a:ea typeface="+mn-ea"/>
            </a:endParaRPr>
          </a:p>
        </p:txBody>
      </p:sp>
      <p:sp>
        <p:nvSpPr>
          <p:cNvPr id="12" name="タイトル 11"/>
          <p:cNvSpPr>
            <a:spLocks noGrp="1"/>
          </p:cNvSpPr>
          <p:nvPr>
            <p:ph type="title"/>
          </p:nvPr>
        </p:nvSpPr>
        <p:spPr bwMode="gray">
          <a:xfrm>
            <a:off x="113190" y="179482"/>
            <a:ext cx="6145105" cy="424732"/>
          </a:xfrm>
        </p:spPr>
        <p:txBody>
          <a:bodyPr wrap="square">
            <a:spAutoFit/>
          </a:bodyPr>
          <a:lstStyle/>
          <a:p>
            <a:r>
              <a:rPr lang="ja-JP" altLang="en-US" dirty="0"/>
              <a:t>言語選択</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12</a:t>
            </a:fld>
            <a:endParaRPr lang="en-US" altLang="ja-JP"/>
          </a:p>
        </p:txBody>
      </p:sp>
      <p:pic>
        <p:nvPicPr>
          <p:cNvPr id="3" name="図 2">
            <a:extLst>
              <a:ext uri="{FF2B5EF4-FFF2-40B4-BE49-F238E27FC236}">
                <a16:creationId xmlns:a16="http://schemas.microsoft.com/office/drawing/2014/main" id="{18B16709-8CFD-9E41-A4CA-90A5371EAC49}"/>
              </a:ext>
            </a:extLst>
          </p:cNvPr>
          <p:cNvPicPr>
            <a:picLocks noChangeAspect="1"/>
          </p:cNvPicPr>
          <p:nvPr/>
        </p:nvPicPr>
        <p:blipFill rotWithShape="1">
          <a:blip r:embed="rId3"/>
          <a:srcRect r="23530" b="51918"/>
          <a:stretch/>
        </p:blipFill>
        <p:spPr>
          <a:xfrm>
            <a:off x="318506" y="2770094"/>
            <a:ext cx="8588465" cy="3375059"/>
          </a:xfrm>
          <a:prstGeom prst="rect">
            <a:avLst/>
          </a:prstGeom>
        </p:spPr>
      </p:pic>
      <p:sp>
        <p:nvSpPr>
          <p:cNvPr id="8" name="正方形/長方形 7">
            <a:extLst>
              <a:ext uri="{FF2B5EF4-FFF2-40B4-BE49-F238E27FC236}">
                <a16:creationId xmlns:a16="http://schemas.microsoft.com/office/drawing/2014/main" id="{404DC8EF-E5C9-314C-BDA8-08A29B58323F}"/>
              </a:ext>
            </a:extLst>
          </p:cNvPr>
          <p:cNvSpPr/>
          <p:nvPr/>
        </p:nvSpPr>
        <p:spPr>
          <a:xfrm>
            <a:off x="3413764" y="6145153"/>
            <a:ext cx="2401383" cy="400110"/>
          </a:xfrm>
          <a:prstGeom prst="rect">
            <a:avLst/>
          </a:prstGeom>
          <a:noFill/>
          <a:ln w="3175" cap="rnd">
            <a:noFill/>
            <a:miter lim="800000"/>
            <a:headEnd/>
            <a:tailEnd/>
          </a:ln>
          <a:effectLst/>
        </p:spPr>
        <p:txBody>
          <a:bodyPr wrap="square">
            <a:spAutoFit/>
          </a:bodyPr>
          <a:lstStyle/>
          <a:p>
            <a:pPr algn="ctr" fontAlgn="auto">
              <a:lnSpc>
                <a:spcPct val="100000"/>
              </a:lnSpc>
              <a:spcBef>
                <a:spcPts val="0"/>
              </a:spcBef>
              <a:spcAft>
                <a:spcPts val="0"/>
              </a:spcAft>
            </a:pPr>
            <a:r>
              <a:rPr kumimoji="0" lang="ja-JP" altLang="en-US" sz="2000" kern="0">
                <a:solidFill>
                  <a:srgbClr val="000000"/>
                </a:solidFill>
                <a:latin typeface="+mn-ea"/>
              </a:rPr>
              <a:t>ユーザ設定画面</a:t>
            </a:r>
            <a:endParaRPr kumimoji="0" lang="ja-JP" altLang="en-US" sz="2000" kern="0" dirty="0">
              <a:solidFill>
                <a:srgbClr val="000000"/>
              </a:solidFill>
              <a:latin typeface="+mn-ea"/>
            </a:endParaRPr>
          </a:p>
        </p:txBody>
      </p:sp>
      <p:sp>
        <p:nvSpPr>
          <p:cNvPr id="5" name="吹き出し: 四角形 8">
            <a:extLst>
              <a:ext uri="{FF2B5EF4-FFF2-40B4-BE49-F238E27FC236}">
                <a16:creationId xmlns:a16="http://schemas.microsoft.com/office/drawing/2014/main" id="{3682CD69-9AC4-334E-BAAD-97F6D22C9DBD}"/>
              </a:ext>
            </a:extLst>
          </p:cNvPr>
          <p:cNvSpPr/>
          <p:nvPr/>
        </p:nvSpPr>
        <p:spPr bwMode="auto">
          <a:xfrm>
            <a:off x="4652681" y="4556501"/>
            <a:ext cx="4128247" cy="754764"/>
          </a:xfrm>
          <a:prstGeom prst="wedgeRectCallout">
            <a:avLst>
              <a:gd name="adj1" fmla="val -11597"/>
              <a:gd name="adj2" fmla="val -84929"/>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a:r>
              <a:rPr lang="ja-JP" altLang="en-US" sz="1800"/>
              <a:t>ブラウザの表示言語設定を変更せず、</a:t>
            </a:r>
            <a:endParaRPr lang="en-US" altLang="ja-JP" sz="1800" dirty="0"/>
          </a:p>
          <a:p>
            <a:pPr algn="ctr"/>
            <a:r>
              <a:rPr lang="ja-JP" altLang="en-US" sz="1800"/>
              <a:t>フローエディタの表示で用いる言語を設定</a:t>
            </a:r>
            <a:endParaRPr lang="ja-JP" altLang="en-US" sz="1800" dirty="0"/>
          </a:p>
        </p:txBody>
      </p:sp>
    </p:spTree>
    <p:extLst>
      <p:ext uri="{BB962C8B-B14F-4D97-AF65-F5344CB8AC3E}">
        <p14:creationId xmlns:p14="http://schemas.microsoft.com/office/powerpoint/2010/main" val="3760885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7B95B4B-FDFD-438E-A547-5DFF36C9B61C}"/>
              </a:ext>
            </a:extLst>
          </p:cNvPr>
          <p:cNvSpPr/>
          <p:nvPr/>
        </p:nvSpPr>
        <p:spPr bwMode="auto">
          <a:xfrm>
            <a:off x="0" y="806824"/>
            <a:ext cx="9144000" cy="986531"/>
          </a:xfrm>
          <a:prstGeom prst="rect">
            <a:avLst/>
          </a:prstGeom>
          <a:solidFill>
            <a:schemeClr val="tx2"/>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4" name="タイトル 3">
            <a:extLst>
              <a:ext uri="{FF2B5EF4-FFF2-40B4-BE49-F238E27FC236}">
                <a16:creationId xmlns:a16="http://schemas.microsoft.com/office/drawing/2014/main" id="{55EC36E7-8326-45EB-B408-42A74A1D8642}"/>
              </a:ext>
            </a:extLst>
          </p:cNvPr>
          <p:cNvSpPr>
            <a:spLocks noGrp="1"/>
          </p:cNvSpPr>
          <p:nvPr>
            <p:ph type="title"/>
          </p:nvPr>
        </p:nvSpPr>
        <p:spPr>
          <a:xfrm>
            <a:off x="113191" y="179482"/>
            <a:ext cx="3775393" cy="482568"/>
          </a:xfrm>
        </p:spPr>
        <p:txBody>
          <a:bodyPr/>
          <a:lstStyle/>
          <a:p>
            <a:r>
              <a:rPr lang="ja-JP" altLang="en-US" dirty="0"/>
              <a:t>サブフロー機能の拡張</a:t>
            </a:r>
            <a:endParaRPr kumimoji="1" lang="ja-JP" altLang="en-US" dirty="0"/>
          </a:p>
        </p:txBody>
      </p:sp>
      <p:sp>
        <p:nvSpPr>
          <p:cNvPr id="3" name="スライド番号プレースホルダー 2">
            <a:extLst>
              <a:ext uri="{FF2B5EF4-FFF2-40B4-BE49-F238E27FC236}">
                <a16:creationId xmlns:a16="http://schemas.microsoft.com/office/drawing/2014/main" id="{90EF1D21-AD46-4191-9760-91059BD155D6}"/>
              </a:ext>
            </a:extLst>
          </p:cNvPr>
          <p:cNvSpPr>
            <a:spLocks noGrp="1"/>
          </p:cNvSpPr>
          <p:nvPr>
            <p:ph type="sldNum" sz="quarter" idx="10"/>
          </p:nvPr>
        </p:nvSpPr>
        <p:spPr/>
        <p:txBody>
          <a:bodyPr/>
          <a:lstStyle/>
          <a:p>
            <a:pPr>
              <a:defRPr/>
            </a:pPr>
            <a:fld id="{ED881F7E-4721-4672-B9D1-22F8E31EDEB5}" type="slidenum">
              <a:rPr lang="en-US" altLang="ja-JP" smtClean="0"/>
              <a:pPr>
                <a:defRPr/>
              </a:pPr>
              <a:t>13</a:t>
            </a:fld>
            <a:endParaRPr lang="en-US" altLang="ja-JP"/>
          </a:p>
        </p:txBody>
      </p:sp>
      <p:sp>
        <p:nvSpPr>
          <p:cNvPr id="5" name="テキスト プレースホルダー 4">
            <a:extLst>
              <a:ext uri="{FF2B5EF4-FFF2-40B4-BE49-F238E27FC236}">
                <a16:creationId xmlns:a16="http://schemas.microsoft.com/office/drawing/2014/main" id="{36D615A7-E600-4A84-A997-23745D6F143C}"/>
              </a:ext>
            </a:extLst>
          </p:cNvPr>
          <p:cNvSpPr>
            <a:spLocks noGrp="1"/>
          </p:cNvSpPr>
          <p:nvPr>
            <p:ph type="body" sz="quarter" idx="11"/>
          </p:nvPr>
        </p:nvSpPr>
        <p:spPr>
          <a:xfrm>
            <a:off x="210510" y="939137"/>
            <a:ext cx="8729733" cy="767743"/>
          </a:xfrm>
          <a:ln>
            <a:noFill/>
          </a:ln>
        </p:spPr>
        <p:txBody>
          <a:bodyPr/>
          <a:lstStyle/>
          <a:p>
            <a:r>
              <a:rPr lang="ja-JP" altLang="en-US" b="1" dirty="0">
                <a:solidFill>
                  <a:schemeClr val="bg1"/>
                </a:solidFill>
              </a:rPr>
              <a:t>サブフローのカスタマイズ機能の強化により、独自ノードと</a:t>
            </a:r>
            <a:r>
              <a:rPr lang="ja-JP" altLang="en-US" b="1">
                <a:solidFill>
                  <a:schemeClr val="bg1"/>
                </a:solidFill>
              </a:rPr>
              <a:t>同様の</a:t>
            </a:r>
            <a:br>
              <a:rPr lang="en-US" altLang="ja-JP" b="1" dirty="0">
                <a:solidFill>
                  <a:schemeClr val="bg1"/>
                </a:solidFill>
              </a:rPr>
            </a:br>
            <a:r>
              <a:rPr lang="ja-JP" altLang="en-US" b="1">
                <a:solidFill>
                  <a:schemeClr val="bg1"/>
                </a:solidFill>
              </a:rPr>
              <a:t>機能</a:t>
            </a:r>
            <a:r>
              <a:rPr lang="ja-JP" altLang="en-US" b="1" dirty="0">
                <a:solidFill>
                  <a:schemeClr val="bg1"/>
                </a:solidFill>
              </a:rPr>
              <a:t>を</a:t>
            </a:r>
            <a:r>
              <a:rPr lang="en-US" altLang="ja-JP" b="1" dirty="0">
                <a:solidFill>
                  <a:schemeClr val="bg1"/>
                </a:solidFill>
              </a:rPr>
              <a:t>Node-RED</a:t>
            </a:r>
            <a:r>
              <a:rPr lang="ja-JP" altLang="en-US" b="1" dirty="0">
                <a:solidFill>
                  <a:schemeClr val="bg1"/>
                </a:solidFill>
              </a:rPr>
              <a:t>の</a:t>
            </a:r>
            <a:r>
              <a:rPr lang="en-US" altLang="ja-JP" b="1" dirty="0">
                <a:solidFill>
                  <a:schemeClr val="bg1"/>
                </a:solidFill>
              </a:rPr>
              <a:t>GUI</a:t>
            </a:r>
            <a:r>
              <a:rPr lang="ja-JP" altLang="en-US" b="1" dirty="0">
                <a:solidFill>
                  <a:schemeClr val="bg1"/>
                </a:solidFill>
              </a:rPr>
              <a:t>で記述可能</a:t>
            </a:r>
            <a:r>
              <a:rPr lang="ja-JP" altLang="en-US" b="1">
                <a:solidFill>
                  <a:schemeClr val="bg1"/>
                </a:solidFill>
              </a:rPr>
              <a:t>とする</a:t>
            </a:r>
            <a:endParaRPr lang="en-US" altLang="ja-JP" b="1" dirty="0">
              <a:solidFill>
                <a:schemeClr val="bg1"/>
              </a:solidFill>
            </a:endParaRPr>
          </a:p>
          <a:p>
            <a:endParaRPr lang="en-US" altLang="ja-JP" b="1" dirty="0">
              <a:solidFill>
                <a:schemeClr val="bg1"/>
              </a:solidFill>
            </a:endParaRPr>
          </a:p>
          <a:p>
            <a:endParaRPr lang="en-US" altLang="ja-JP" b="1" dirty="0">
              <a:solidFill>
                <a:schemeClr val="bg1"/>
              </a:solidFill>
            </a:endParaRPr>
          </a:p>
        </p:txBody>
      </p:sp>
      <p:graphicFrame>
        <p:nvGraphicFramePr>
          <p:cNvPr id="6" name="表 5">
            <a:extLst>
              <a:ext uri="{FF2B5EF4-FFF2-40B4-BE49-F238E27FC236}">
                <a16:creationId xmlns:a16="http://schemas.microsoft.com/office/drawing/2014/main" id="{EB85E661-5812-4EA1-BBB8-929EACE5CFBC}"/>
              </a:ext>
            </a:extLst>
          </p:cNvPr>
          <p:cNvGraphicFramePr>
            <a:graphicFrameLocks noGrp="1"/>
          </p:cNvGraphicFramePr>
          <p:nvPr/>
        </p:nvGraphicFramePr>
        <p:xfrm>
          <a:off x="661705" y="1924687"/>
          <a:ext cx="7839074" cy="2899042"/>
        </p:xfrm>
        <a:graphic>
          <a:graphicData uri="http://schemas.openxmlformats.org/drawingml/2006/table">
            <a:tbl>
              <a:tblPr firstRow="1" bandRow="1">
                <a:tableStyleId>{5C22544A-7EE6-4342-B048-85BDC9FD1C3A}</a:tableStyleId>
              </a:tblPr>
              <a:tblGrid>
                <a:gridCol w="488129">
                  <a:extLst>
                    <a:ext uri="{9D8B030D-6E8A-4147-A177-3AD203B41FA5}">
                      <a16:colId xmlns:a16="http://schemas.microsoft.com/office/drawing/2014/main" val="126929363"/>
                    </a:ext>
                  </a:extLst>
                </a:gridCol>
                <a:gridCol w="1062075">
                  <a:extLst>
                    <a:ext uri="{9D8B030D-6E8A-4147-A177-3AD203B41FA5}">
                      <a16:colId xmlns:a16="http://schemas.microsoft.com/office/drawing/2014/main" val="341391975"/>
                    </a:ext>
                  </a:extLst>
                </a:gridCol>
                <a:gridCol w="2575242">
                  <a:extLst>
                    <a:ext uri="{9D8B030D-6E8A-4147-A177-3AD203B41FA5}">
                      <a16:colId xmlns:a16="http://schemas.microsoft.com/office/drawing/2014/main" val="211786192"/>
                    </a:ext>
                  </a:extLst>
                </a:gridCol>
                <a:gridCol w="2949388">
                  <a:extLst>
                    <a:ext uri="{9D8B030D-6E8A-4147-A177-3AD203B41FA5}">
                      <a16:colId xmlns:a16="http://schemas.microsoft.com/office/drawing/2014/main" val="3729714260"/>
                    </a:ext>
                  </a:extLst>
                </a:gridCol>
                <a:gridCol w="764240">
                  <a:extLst>
                    <a:ext uri="{9D8B030D-6E8A-4147-A177-3AD203B41FA5}">
                      <a16:colId xmlns:a16="http://schemas.microsoft.com/office/drawing/2014/main" val="362016901"/>
                    </a:ext>
                  </a:extLst>
                </a:gridCol>
              </a:tblGrid>
              <a:tr h="212906">
                <a:tc>
                  <a:txBody>
                    <a:bodyPr/>
                    <a:lstStyle/>
                    <a:p>
                      <a:pPr algn="ctr"/>
                      <a:r>
                        <a:rPr kumimoji="1" lang="en-US" altLang="ja-JP" sz="1600" dirty="0">
                          <a:latin typeface="+mn-lt"/>
                        </a:rPr>
                        <a:t>No.</a:t>
                      </a:r>
                      <a:endParaRPr kumimoji="1" lang="ja-JP" altLang="en-US" sz="1600" dirty="0">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ja-JP" altLang="en-US" sz="1600" dirty="0">
                          <a:latin typeface="+mn-lt"/>
                        </a:rPr>
                        <a:t>項目</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ja-JP" altLang="en-US" sz="1600" dirty="0">
                          <a:solidFill>
                            <a:schemeClr val="bg1"/>
                          </a:solidFill>
                          <a:latin typeface="+mn-lt"/>
                        </a:rPr>
                        <a:t>独自ノード</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ja-JP" altLang="en-US" sz="1600" dirty="0">
                          <a:solidFill>
                            <a:schemeClr val="bg1"/>
                          </a:solidFill>
                          <a:latin typeface="+mn-lt"/>
                        </a:rPr>
                        <a:t>サブフロー</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ja-JP" altLang="en-US" sz="1600" dirty="0">
                          <a:solidFill>
                            <a:schemeClr val="bg1"/>
                          </a:solidFill>
                          <a:latin typeface="+mn-lt"/>
                        </a:rPr>
                        <a:t>導入</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5917586"/>
                  </a:ext>
                </a:extLst>
              </a:tr>
              <a:tr h="524972">
                <a:tc>
                  <a:txBody>
                    <a:bodyPr/>
                    <a:lstStyle/>
                    <a:p>
                      <a:pPr algn="ctr"/>
                      <a:r>
                        <a:rPr kumimoji="1" lang="en-US" altLang="ja-JP" sz="1600" dirty="0">
                          <a:latin typeface="+mn-lt"/>
                        </a:rPr>
                        <a:t>1</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アイコン</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画像ファイル</a:t>
                      </a:r>
                      <a:r>
                        <a:rPr kumimoji="1" lang="en-US" altLang="ja-JP" sz="1600" dirty="0">
                          <a:latin typeface="+mn-lt"/>
                        </a:rPr>
                        <a:t>, </a:t>
                      </a:r>
                    </a:p>
                    <a:p>
                      <a:r>
                        <a:rPr kumimoji="1" lang="ja-JP" altLang="en-US" sz="1600" dirty="0">
                          <a:latin typeface="+mn-lt"/>
                        </a:rPr>
                        <a:t>アイコンフォント</a:t>
                      </a:r>
                      <a:r>
                        <a:rPr kumimoji="1" lang="en-US" altLang="ja-JP" sz="1600" dirty="0">
                          <a:latin typeface="+mn-lt"/>
                        </a:rPr>
                        <a:t>(GUI)</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アイコンフォント </a:t>
                      </a:r>
                      <a:r>
                        <a:rPr kumimoji="1" lang="en-US" altLang="ja-JP" sz="1600" dirty="0">
                          <a:latin typeface="+mn-lt"/>
                        </a:rPr>
                        <a:t>(GUI)</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1600" dirty="0">
                          <a:latin typeface="+mn-lt"/>
                        </a:rPr>
                        <a:t>0.19</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69303867"/>
                  </a:ext>
                </a:extLst>
              </a:tr>
              <a:tr h="524972">
                <a:tc>
                  <a:txBody>
                    <a:bodyPr/>
                    <a:lstStyle/>
                    <a:p>
                      <a:pPr algn="ctr"/>
                      <a:r>
                        <a:rPr kumimoji="1" lang="en-US" altLang="ja-JP" sz="1600" dirty="0">
                          <a:latin typeface="+mn-lt"/>
                        </a:rPr>
                        <a:t>2</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説明</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en-US" altLang="ja-JP" sz="1600" dirty="0">
                          <a:latin typeface="+mn-lt"/>
                        </a:rPr>
                        <a:t>HTML,</a:t>
                      </a:r>
                    </a:p>
                    <a:p>
                      <a:r>
                        <a:rPr kumimoji="1" lang="ja-JP" altLang="en-US" sz="1600" dirty="0">
                          <a:latin typeface="+mn-lt"/>
                        </a:rPr>
                        <a:t>マークダウン</a:t>
                      </a:r>
                      <a:r>
                        <a:rPr kumimoji="1" lang="en-US" altLang="ja-JP" sz="1600" dirty="0">
                          <a:latin typeface="+mn-lt"/>
                        </a:rPr>
                        <a:t>(GUI)</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マークダウン</a:t>
                      </a:r>
                      <a:r>
                        <a:rPr kumimoji="1" lang="en-US" altLang="ja-JP" sz="1600" dirty="0">
                          <a:latin typeface="+mn-lt"/>
                        </a:rPr>
                        <a:t> (GUI)</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1600" dirty="0">
                          <a:latin typeface="+mn-lt"/>
                        </a:rPr>
                        <a:t>0.20</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36741657"/>
                  </a:ext>
                </a:extLst>
              </a:tr>
              <a:tr h="367481">
                <a:tc>
                  <a:txBody>
                    <a:bodyPr/>
                    <a:lstStyle/>
                    <a:p>
                      <a:pPr algn="ctr"/>
                      <a:r>
                        <a:rPr kumimoji="1" lang="en-US" altLang="ja-JP" sz="1600" dirty="0">
                          <a:latin typeface="+mn-lt"/>
                        </a:rPr>
                        <a:t>2</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処理</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en-US" altLang="ja-JP" sz="1600" dirty="0">
                          <a:latin typeface="+mn-lt"/>
                        </a:rPr>
                        <a:t>JavaScript</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フロー </a:t>
                      </a:r>
                      <a:r>
                        <a:rPr kumimoji="1" lang="en-US" altLang="ja-JP" sz="1600" dirty="0">
                          <a:latin typeface="+mn-lt"/>
                        </a:rPr>
                        <a:t>(GUI)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1600" dirty="0">
                          <a:latin typeface="+mn-lt"/>
                        </a:rPr>
                        <a: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45384755"/>
                  </a:ext>
                </a:extLst>
              </a:tr>
              <a:tr h="212906">
                <a:tc>
                  <a:txBody>
                    <a:bodyPr/>
                    <a:lstStyle/>
                    <a:p>
                      <a:pPr algn="ctr"/>
                      <a:r>
                        <a:rPr kumimoji="1" lang="en-US" altLang="ja-JP" sz="1600" dirty="0">
                          <a:latin typeface="+mn-lt"/>
                        </a:rPr>
                        <a:t>3</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latin typeface="+mn-lt"/>
                        </a:rPr>
                        <a:t>色</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任意の色</a:t>
                      </a:r>
                      <a:r>
                        <a:rPr kumimoji="1" lang="en-US" altLang="ja-JP" sz="1600" dirty="0">
                          <a:latin typeface="+mn-lt"/>
                        </a:rPr>
                        <a:t>(GUI)</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rgbClr val="C00000"/>
                          </a:solidFill>
                          <a:latin typeface="+mn-lt"/>
                        </a:rPr>
                        <a:t>無し </a:t>
                      </a:r>
                      <a:r>
                        <a:rPr kumimoji="1" lang="ja-JP" altLang="en-US" sz="1600" dirty="0">
                          <a:solidFill>
                            <a:srgbClr val="00B050"/>
                          </a:solidFill>
                          <a:latin typeface="+mn-lt"/>
                        </a:rPr>
                        <a:t>→ </a:t>
                      </a:r>
                      <a:r>
                        <a:rPr kumimoji="1" lang="en-US" altLang="ja-JP" sz="1600" dirty="0">
                          <a:solidFill>
                            <a:srgbClr val="00B050"/>
                          </a:solidFill>
                          <a:latin typeface="+mn-lt"/>
                        </a:rPr>
                        <a:t>GUI</a:t>
                      </a:r>
                      <a:endParaRPr kumimoji="1" lang="ja-JP" altLang="en-US" sz="1600" dirty="0">
                        <a:solidFill>
                          <a:srgbClr val="00B050"/>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1600" dirty="0">
                          <a:solidFill>
                            <a:srgbClr val="00B050"/>
                          </a:solidFill>
                          <a:latin typeface="+mn-lt"/>
                        </a:rPr>
                        <a:t>1.0</a:t>
                      </a:r>
                      <a:endParaRPr kumimoji="1" lang="ja-JP" altLang="en-US" sz="1600" dirty="0">
                        <a:solidFill>
                          <a:srgbClr val="00B050"/>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80939130"/>
                  </a:ext>
                </a:extLst>
              </a:tr>
              <a:tr h="212906">
                <a:tc>
                  <a:txBody>
                    <a:bodyPr/>
                    <a:lstStyle/>
                    <a:p>
                      <a:pPr algn="ctr"/>
                      <a:r>
                        <a:rPr kumimoji="1" lang="en-US" altLang="ja-JP" sz="1600" dirty="0">
                          <a:latin typeface="+mn-lt"/>
                        </a:rPr>
                        <a:t>4</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設定</a:t>
                      </a:r>
                      <a:r>
                        <a:rPr kumimoji="1" lang="en-US" altLang="ja-JP" sz="1600" dirty="0">
                          <a:latin typeface="+mn-lt"/>
                        </a:rPr>
                        <a:t>UI</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en-US" altLang="ja-JP" sz="1600" dirty="0">
                          <a:latin typeface="+mn-lt"/>
                        </a:rPr>
                        <a:t>HTML</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rgbClr val="C00000"/>
                          </a:solidFill>
                          <a:latin typeface="+mn-lt"/>
                        </a:rPr>
                        <a:t>無し </a:t>
                      </a:r>
                      <a:r>
                        <a:rPr kumimoji="1" lang="ja-JP" altLang="en-US" sz="1600" dirty="0">
                          <a:solidFill>
                            <a:srgbClr val="00B050"/>
                          </a:solidFill>
                          <a:latin typeface="+mn-lt"/>
                        </a:rPr>
                        <a:t>→ </a:t>
                      </a:r>
                      <a:r>
                        <a:rPr kumimoji="1" lang="en-US" altLang="ja-JP" sz="1600" dirty="0">
                          <a:solidFill>
                            <a:srgbClr val="00B050"/>
                          </a:solidFill>
                          <a:latin typeface="+mn-lt"/>
                        </a:rPr>
                        <a:t>GUI</a:t>
                      </a:r>
                      <a:endParaRPr kumimoji="1" lang="ja-JP" altLang="en-US" sz="1600" dirty="0">
                        <a:solidFill>
                          <a:srgbClr val="00B050"/>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1600" dirty="0">
                          <a:solidFill>
                            <a:srgbClr val="00B050"/>
                          </a:solidFill>
                          <a:latin typeface="+mn-lt"/>
                        </a:rPr>
                        <a:t>1.0</a:t>
                      </a:r>
                      <a:endParaRPr kumimoji="1" lang="ja-JP" altLang="en-US" sz="1600" dirty="0">
                        <a:solidFill>
                          <a:srgbClr val="00B050"/>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978758698"/>
                  </a:ext>
                </a:extLst>
              </a:tr>
              <a:tr h="367481">
                <a:tc>
                  <a:txBody>
                    <a:bodyPr/>
                    <a:lstStyle/>
                    <a:p>
                      <a:pPr algn="ctr"/>
                      <a:r>
                        <a:rPr kumimoji="1" lang="en-US" altLang="ja-JP" sz="1600" dirty="0">
                          <a:latin typeface="+mn-lt"/>
                        </a:rPr>
                        <a:t>5</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カテゴリ</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latin typeface="+mn-lt"/>
                        </a:rPr>
                        <a:t>任意のカテゴリ</a:t>
                      </a:r>
                      <a:r>
                        <a:rPr kumimoji="1" lang="en-US" altLang="ja-JP" sz="1600" dirty="0">
                          <a:latin typeface="+mn-lt"/>
                        </a:rPr>
                        <a:t>(GUI)</a:t>
                      </a:r>
                      <a:endParaRPr kumimoji="1" lang="ja-JP" altLang="en-US" sz="1600" dirty="0">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kumimoji="1" lang="ja-JP" altLang="en-US" sz="1600" dirty="0">
                          <a:solidFill>
                            <a:schemeClr val="tx1"/>
                          </a:solidFill>
                          <a:latin typeface="+mn-lt"/>
                        </a:rPr>
                        <a:t>任意のカテゴリ </a:t>
                      </a:r>
                      <a:r>
                        <a:rPr kumimoji="1" lang="en-US" altLang="ja-JP" sz="1600" dirty="0">
                          <a:solidFill>
                            <a:schemeClr val="tx1"/>
                          </a:solidFill>
                          <a:latin typeface="+mn-lt"/>
                        </a:rPr>
                        <a:t>(via GUI)</a:t>
                      </a:r>
                      <a:endParaRPr kumimoji="1" lang="ja-JP" altLang="en-US" sz="1600" dirty="0">
                        <a:solidFill>
                          <a:schemeClr val="tx1"/>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kumimoji="1" lang="en-US" altLang="ja-JP" sz="1600" dirty="0">
                          <a:solidFill>
                            <a:schemeClr val="tx1"/>
                          </a:solidFill>
                          <a:latin typeface="+mn-lt"/>
                        </a:rPr>
                        <a:t>-</a:t>
                      </a:r>
                      <a:endParaRPr kumimoji="1" lang="ja-JP" altLang="en-US" sz="1600" dirty="0">
                        <a:solidFill>
                          <a:schemeClr val="tx1"/>
                        </a:solidFill>
                        <a:latin typeface="+mn-lt"/>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409060375"/>
                  </a:ext>
                </a:extLst>
              </a:tr>
            </a:tbl>
          </a:graphicData>
        </a:graphic>
      </p:graphicFrame>
      <p:pic>
        <p:nvPicPr>
          <p:cNvPr id="11" name="図 10">
            <a:extLst>
              <a:ext uri="{FF2B5EF4-FFF2-40B4-BE49-F238E27FC236}">
                <a16:creationId xmlns:a16="http://schemas.microsoft.com/office/drawing/2014/main" id="{60ED998A-42D2-49EF-A3A3-AED7DA9E5DCF}"/>
              </a:ext>
            </a:extLst>
          </p:cNvPr>
          <p:cNvPicPr>
            <a:picLocks noChangeAspect="1"/>
          </p:cNvPicPr>
          <p:nvPr/>
        </p:nvPicPr>
        <p:blipFill>
          <a:blip r:embed="rId3"/>
          <a:stretch>
            <a:fillRect/>
          </a:stretch>
        </p:blipFill>
        <p:spPr>
          <a:xfrm>
            <a:off x="2176716" y="5267665"/>
            <a:ext cx="1890713" cy="962072"/>
          </a:xfrm>
          <a:prstGeom prst="rect">
            <a:avLst/>
          </a:prstGeom>
        </p:spPr>
      </p:pic>
      <p:pic>
        <p:nvPicPr>
          <p:cNvPr id="12" name="図 11">
            <a:extLst>
              <a:ext uri="{FF2B5EF4-FFF2-40B4-BE49-F238E27FC236}">
                <a16:creationId xmlns:a16="http://schemas.microsoft.com/office/drawing/2014/main" id="{C4F9BC86-B239-43CE-B0C4-B906D592BEA8}"/>
              </a:ext>
            </a:extLst>
          </p:cNvPr>
          <p:cNvPicPr>
            <a:picLocks noChangeAspect="1"/>
          </p:cNvPicPr>
          <p:nvPr/>
        </p:nvPicPr>
        <p:blipFill rotWithShape="1">
          <a:blip r:embed="rId4"/>
          <a:srcRect t="33649" r="33006"/>
          <a:stretch/>
        </p:blipFill>
        <p:spPr>
          <a:xfrm>
            <a:off x="792694" y="5239990"/>
            <a:ext cx="1205371" cy="989747"/>
          </a:xfrm>
          <a:prstGeom prst="rect">
            <a:avLst/>
          </a:prstGeom>
        </p:spPr>
      </p:pic>
      <p:cxnSp>
        <p:nvCxnSpPr>
          <p:cNvPr id="13" name="直線コネクタ 12">
            <a:extLst>
              <a:ext uri="{FF2B5EF4-FFF2-40B4-BE49-F238E27FC236}">
                <a16:creationId xmlns:a16="http://schemas.microsoft.com/office/drawing/2014/main" id="{801F40B5-A313-40B2-BDC8-95801D555D13}"/>
              </a:ext>
            </a:extLst>
          </p:cNvPr>
          <p:cNvCxnSpPr/>
          <p:nvPr/>
        </p:nvCxnSpPr>
        <p:spPr bwMode="auto">
          <a:xfrm flipV="1">
            <a:off x="1998066" y="2329013"/>
            <a:ext cx="3749989" cy="2938652"/>
          </a:xfrm>
          <a:prstGeom prst="line">
            <a:avLst/>
          </a:prstGeom>
          <a:noFill/>
          <a:ln w="9525" cap="flat" cmpd="sng" algn="ctr">
            <a:solidFill>
              <a:schemeClr val="bg1">
                <a:lumMod val="65000"/>
              </a:schemeClr>
            </a:solidFill>
            <a:prstDash val="solid"/>
            <a:round/>
            <a:headEnd type="none" w="med" len="med"/>
            <a:tailEnd type="none" w="med" len="med"/>
          </a:ln>
          <a:effectLst/>
        </p:spPr>
      </p:cxnSp>
      <p:cxnSp>
        <p:nvCxnSpPr>
          <p:cNvPr id="15" name="直線コネクタ 14">
            <a:extLst>
              <a:ext uri="{FF2B5EF4-FFF2-40B4-BE49-F238E27FC236}">
                <a16:creationId xmlns:a16="http://schemas.microsoft.com/office/drawing/2014/main" id="{1BD21976-8122-4EF1-8300-1B15E83EAF9B}"/>
              </a:ext>
            </a:extLst>
          </p:cNvPr>
          <p:cNvCxnSpPr>
            <a:cxnSpLocks/>
          </p:cNvCxnSpPr>
          <p:nvPr/>
        </p:nvCxnSpPr>
        <p:spPr bwMode="auto">
          <a:xfrm flipV="1">
            <a:off x="4067429" y="2880269"/>
            <a:ext cx="1680626" cy="2395770"/>
          </a:xfrm>
          <a:prstGeom prst="line">
            <a:avLst/>
          </a:prstGeom>
          <a:noFill/>
          <a:ln w="9525" cap="flat" cmpd="sng" algn="ctr">
            <a:solidFill>
              <a:schemeClr val="bg1">
                <a:lumMod val="65000"/>
              </a:schemeClr>
            </a:solidFill>
            <a:prstDash val="solid"/>
            <a:round/>
            <a:headEnd type="none" w="med" len="med"/>
            <a:tailEnd type="none" w="med" len="med"/>
          </a:ln>
          <a:effectLst/>
        </p:spPr>
      </p:cxnSp>
      <p:pic>
        <p:nvPicPr>
          <p:cNvPr id="16" name="図 15">
            <a:extLst>
              <a:ext uri="{FF2B5EF4-FFF2-40B4-BE49-F238E27FC236}">
                <a16:creationId xmlns:a16="http://schemas.microsoft.com/office/drawing/2014/main" id="{BA6C55B8-10E5-4429-A4B7-D86883162F81}"/>
              </a:ext>
            </a:extLst>
          </p:cNvPr>
          <p:cNvPicPr>
            <a:picLocks noChangeAspect="1"/>
          </p:cNvPicPr>
          <p:nvPr/>
        </p:nvPicPr>
        <p:blipFill>
          <a:blip r:embed="rId5"/>
          <a:stretch>
            <a:fillRect/>
          </a:stretch>
        </p:blipFill>
        <p:spPr>
          <a:xfrm>
            <a:off x="4246078" y="5276039"/>
            <a:ext cx="2558517" cy="744144"/>
          </a:xfrm>
          <a:prstGeom prst="rect">
            <a:avLst/>
          </a:prstGeom>
        </p:spPr>
      </p:pic>
      <p:cxnSp>
        <p:nvCxnSpPr>
          <p:cNvPr id="17" name="直線コネクタ 16">
            <a:extLst>
              <a:ext uri="{FF2B5EF4-FFF2-40B4-BE49-F238E27FC236}">
                <a16:creationId xmlns:a16="http://schemas.microsoft.com/office/drawing/2014/main" id="{3F1748C2-5206-41BF-AEA9-555116252E5B}"/>
              </a:ext>
            </a:extLst>
          </p:cNvPr>
          <p:cNvCxnSpPr>
            <a:cxnSpLocks/>
          </p:cNvCxnSpPr>
          <p:nvPr/>
        </p:nvCxnSpPr>
        <p:spPr bwMode="auto">
          <a:xfrm flipV="1">
            <a:off x="4907742" y="3472013"/>
            <a:ext cx="840313" cy="1767977"/>
          </a:xfrm>
          <a:prstGeom prst="line">
            <a:avLst/>
          </a:prstGeom>
          <a:noFill/>
          <a:ln w="9525" cap="flat" cmpd="sng" algn="ctr">
            <a:solidFill>
              <a:schemeClr val="bg1">
                <a:lumMod val="65000"/>
              </a:schemeClr>
            </a:solidFill>
            <a:prstDash val="solid"/>
            <a:round/>
            <a:headEnd type="none" w="med" len="med"/>
            <a:tailEnd type="none" w="med" len="med"/>
          </a:ln>
          <a:effectLst/>
        </p:spPr>
      </p:cxnSp>
      <p:sp>
        <p:nvSpPr>
          <p:cNvPr id="18" name="四角形: 角を丸くする 17">
            <a:extLst>
              <a:ext uri="{FF2B5EF4-FFF2-40B4-BE49-F238E27FC236}">
                <a16:creationId xmlns:a16="http://schemas.microsoft.com/office/drawing/2014/main" id="{8123D5D7-FC64-4D10-8D3E-B69AFD463976}"/>
              </a:ext>
            </a:extLst>
          </p:cNvPr>
          <p:cNvSpPr/>
          <p:nvPr/>
        </p:nvSpPr>
        <p:spPr bwMode="auto">
          <a:xfrm>
            <a:off x="527381" y="3731560"/>
            <a:ext cx="8096664" cy="764286"/>
          </a:xfrm>
          <a:prstGeom prst="roundRect">
            <a:avLst/>
          </a:prstGeom>
          <a:noFill/>
          <a:ln w="19050">
            <a:solidFill>
              <a:schemeClr val="accent6"/>
            </a:solidFill>
            <a:prstDash val="dash"/>
            <a:miter lim="800000"/>
            <a:headEnd/>
            <a:tailEnd/>
          </a:ln>
          <a:effectLst/>
        </p:spPr>
        <p:txBody>
          <a:bodyPr wrap="none" rtlCol="0" anchor="ctr" anchorCtr="0">
            <a:noAutofit/>
          </a:bodyPr>
          <a:lstStyle/>
          <a:p>
            <a:pPr algn="ctr"/>
            <a:endParaRPr kumimoji="1" lang="ja-JP" altLang="en-US" sz="1800">
              <a:solidFill>
                <a:schemeClr val="tx1"/>
              </a:solidFill>
            </a:endParaRPr>
          </a:p>
        </p:txBody>
      </p:sp>
      <p:pic>
        <p:nvPicPr>
          <p:cNvPr id="19" name="図 18">
            <a:extLst>
              <a:ext uri="{FF2B5EF4-FFF2-40B4-BE49-F238E27FC236}">
                <a16:creationId xmlns:a16="http://schemas.microsoft.com/office/drawing/2014/main" id="{C2512DD9-484B-4BF8-8735-225701EBA48A}"/>
              </a:ext>
            </a:extLst>
          </p:cNvPr>
          <p:cNvPicPr>
            <a:picLocks noChangeAspect="1"/>
          </p:cNvPicPr>
          <p:nvPr/>
        </p:nvPicPr>
        <p:blipFill>
          <a:blip r:embed="rId6"/>
          <a:stretch>
            <a:fillRect/>
          </a:stretch>
        </p:blipFill>
        <p:spPr>
          <a:xfrm>
            <a:off x="6957249" y="5267664"/>
            <a:ext cx="1398043" cy="982187"/>
          </a:xfrm>
          <a:prstGeom prst="rect">
            <a:avLst/>
          </a:prstGeom>
        </p:spPr>
      </p:pic>
      <p:cxnSp>
        <p:nvCxnSpPr>
          <p:cNvPr id="20" name="直線コネクタ 19">
            <a:extLst>
              <a:ext uri="{FF2B5EF4-FFF2-40B4-BE49-F238E27FC236}">
                <a16:creationId xmlns:a16="http://schemas.microsoft.com/office/drawing/2014/main" id="{A5F45C48-8D06-4B31-9B3E-54A5C182A489}"/>
              </a:ext>
            </a:extLst>
          </p:cNvPr>
          <p:cNvCxnSpPr>
            <a:cxnSpLocks/>
          </p:cNvCxnSpPr>
          <p:nvPr/>
        </p:nvCxnSpPr>
        <p:spPr bwMode="auto">
          <a:xfrm flipH="1" flipV="1">
            <a:off x="6804595" y="4823729"/>
            <a:ext cx="197901" cy="437523"/>
          </a:xfrm>
          <a:prstGeom prst="line">
            <a:avLst/>
          </a:prstGeom>
          <a:noFill/>
          <a:ln w="9525" cap="flat" cmpd="sng" algn="ctr">
            <a:solidFill>
              <a:schemeClr val="bg1">
                <a:lumMod val="65000"/>
              </a:schemeClr>
            </a:solidFill>
            <a:prstDash val="solid"/>
            <a:round/>
            <a:headEnd type="none" w="med" len="med"/>
            <a:tailEnd type="none" w="med" len="med"/>
          </a:ln>
          <a:effectLst/>
        </p:spPr>
      </p:cxnSp>
    </p:spTree>
    <p:extLst>
      <p:ext uri="{BB962C8B-B14F-4D97-AF65-F5344CB8AC3E}">
        <p14:creationId xmlns:p14="http://schemas.microsoft.com/office/powerpoint/2010/main" val="1262147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7B95B4B-FDFD-438E-A547-5DFF36C9B61C}"/>
              </a:ext>
            </a:extLst>
          </p:cNvPr>
          <p:cNvSpPr/>
          <p:nvPr/>
        </p:nvSpPr>
        <p:spPr bwMode="auto">
          <a:xfrm>
            <a:off x="0" y="806824"/>
            <a:ext cx="9144000" cy="986531"/>
          </a:xfrm>
          <a:prstGeom prst="rect">
            <a:avLst/>
          </a:prstGeom>
          <a:solidFill>
            <a:schemeClr val="tx2"/>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4" name="タイトル 3">
            <a:extLst>
              <a:ext uri="{FF2B5EF4-FFF2-40B4-BE49-F238E27FC236}">
                <a16:creationId xmlns:a16="http://schemas.microsoft.com/office/drawing/2014/main" id="{55EC36E7-8326-45EB-B408-42A74A1D8642}"/>
              </a:ext>
            </a:extLst>
          </p:cNvPr>
          <p:cNvSpPr>
            <a:spLocks noGrp="1"/>
          </p:cNvSpPr>
          <p:nvPr>
            <p:ph type="title"/>
          </p:nvPr>
        </p:nvSpPr>
        <p:spPr>
          <a:xfrm>
            <a:off x="113191" y="179482"/>
            <a:ext cx="4852610" cy="482568"/>
          </a:xfrm>
        </p:spPr>
        <p:txBody>
          <a:bodyPr/>
          <a:lstStyle/>
          <a:p>
            <a:r>
              <a:rPr lang="ja-JP" altLang="en-US" dirty="0"/>
              <a:t>サブフローのアイコン色指定</a:t>
            </a:r>
            <a:endParaRPr kumimoji="1" lang="ja-JP" altLang="en-US" dirty="0"/>
          </a:p>
        </p:txBody>
      </p:sp>
      <p:sp>
        <p:nvSpPr>
          <p:cNvPr id="3" name="スライド番号プレースホルダー 2">
            <a:extLst>
              <a:ext uri="{FF2B5EF4-FFF2-40B4-BE49-F238E27FC236}">
                <a16:creationId xmlns:a16="http://schemas.microsoft.com/office/drawing/2014/main" id="{90EF1D21-AD46-4191-9760-91059BD155D6}"/>
              </a:ext>
            </a:extLst>
          </p:cNvPr>
          <p:cNvSpPr>
            <a:spLocks noGrp="1"/>
          </p:cNvSpPr>
          <p:nvPr>
            <p:ph type="sldNum" sz="quarter" idx="10"/>
          </p:nvPr>
        </p:nvSpPr>
        <p:spPr/>
        <p:txBody>
          <a:bodyPr/>
          <a:lstStyle/>
          <a:p>
            <a:pPr>
              <a:defRPr/>
            </a:pPr>
            <a:fld id="{ED881F7E-4721-4672-B9D1-22F8E31EDEB5}" type="slidenum">
              <a:rPr lang="en-US" altLang="ja-JP" smtClean="0"/>
              <a:pPr>
                <a:defRPr/>
              </a:pPr>
              <a:t>14</a:t>
            </a:fld>
            <a:endParaRPr lang="en-US" altLang="ja-JP"/>
          </a:p>
        </p:txBody>
      </p:sp>
      <p:sp>
        <p:nvSpPr>
          <p:cNvPr id="5" name="テキスト プレースホルダー 4">
            <a:extLst>
              <a:ext uri="{FF2B5EF4-FFF2-40B4-BE49-F238E27FC236}">
                <a16:creationId xmlns:a16="http://schemas.microsoft.com/office/drawing/2014/main" id="{36D615A7-E600-4A84-A997-23745D6F143C}"/>
              </a:ext>
            </a:extLst>
          </p:cNvPr>
          <p:cNvSpPr>
            <a:spLocks noGrp="1"/>
          </p:cNvSpPr>
          <p:nvPr>
            <p:ph type="body" sz="quarter" idx="11"/>
          </p:nvPr>
        </p:nvSpPr>
        <p:spPr>
          <a:xfrm>
            <a:off x="210510" y="939137"/>
            <a:ext cx="8729733" cy="767743"/>
          </a:xfrm>
          <a:ln>
            <a:noFill/>
          </a:ln>
        </p:spPr>
        <p:txBody>
          <a:bodyPr/>
          <a:lstStyle/>
          <a:p>
            <a:r>
              <a:rPr lang="ja-JP" altLang="en-US" b="1" dirty="0">
                <a:solidFill>
                  <a:schemeClr val="bg1"/>
                </a:solidFill>
              </a:rPr>
              <a:t>サブフローのアイコンに対して色指定が可能となった</a:t>
            </a:r>
            <a:endParaRPr lang="en-US" altLang="ja-JP" b="1" dirty="0">
              <a:solidFill>
                <a:schemeClr val="bg1"/>
              </a:solidFill>
            </a:endParaRPr>
          </a:p>
          <a:p>
            <a:r>
              <a:rPr lang="ja-JP" altLang="en-US" b="1" dirty="0">
                <a:solidFill>
                  <a:schemeClr val="bg1"/>
                </a:solidFill>
              </a:rPr>
              <a:t>他の項目項目</a:t>
            </a:r>
            <a:r>
              <a:rPr lang="en-US" altLang="ja-JP" b="1" dirty="0">
                <a:solidFill>
                  <a:schemeClr val="bg1"/>
                </a:solidFill>
              </a:rPr>
              <a:t>(</a:t>
            </a:r>
            <a:r>
              <a:rPr lang="ja-JP" altLang="en-US" b="1" dirty="0">
                <a:solidFill>
                  <a:schemeClr val="bg1"/>
                </a:solidFill>
              </a:rPr>
              <a:t>アイコン等</a:t>
            </a:r>
            <a:r>
              <a:rPr lang="en-US" altLang="ja-JP" b="1" dirty="0">
                <a:solidFill>
                  <a:schemeClr val="bg1"/>
                </a:solidFill>
              </a:rPr>
              <a:t>)</a:t>
            </a:r>
            <a:r>
              <a:rPr lang="ja-JP" altLang="en-US" b="1" dirty="0">
                <a:solidFill>
                  <a:schemeClr val="bg1"/>
                </a:solidFill>
              </a:rPr>
              <a:t>と合わせ、外観をノードと同様</a:t>
            </a:r>
            <a:r>
              <a:rPr lang="ja-JP" altLang="en-US" b="1">
                <a:solidFill>
                  <a:schemeClr val="bg1"/>
                </a:solidFill>
              </a:rPr>
              <a:t>に変更可</a:t>
            </a:r>
            <a:endParaRPr lang="en-US" altLang="ja-JP" b="1" dirty="0">
              <a:solidFill>
                <a:schemeClr val="bg1"/>
              </a:solidFill>
            </a:endParaRPr>
          </a:p>
        </p:txBody>
      </p:sp>
      <p:pic>
        <p:nvPicPr>
          <p:cNvPr id="24" name="図 23" descr="スクリーンショットの画面&#10;&#10;自動的に生成された説明">
            <a:extLst>
              <a:ext uri="{FF2B5EF4-FFF2-40B4-BE49-F238E27FC236}">
                <a16:creationId xmlns:a16="http://schemas.microsoft.com/office/drawing/2014/main" id="{90092AFD-6E4A-4986-A2A9-729F7AA382EC}"/>
              </a:ext>
            </a:extLst>
          </p:cNvPr>
          <p:cNvPicPr>
            <a:picLocks noChangeAspect="1"/>
          </p:cNvPicPr>
          <p:nvPr/>
        </p:nvPicPr>
        <p:blipFill>
          <a:blip r:embed="rId3"/>
          <a:stretch>
            <a:fillRect/>
          </a:stretch>
        </p:blipFill>
        <p:spPr>
          <a:xfrm>
            <a:off x="210510" y="2144318"/>
            <a:ext cx="3311268" cy="3317636"/>
          </a:xfrm>
          <a:prstGeom prst="rect">
            <a:avLst/>
          </a:prstGeom>
        </p:spPr>
      </p:pic>
      <p:pic>
        <p:nvPicPr>
          <p:cNvPr id="25" name="図 24" descr="文字の書かれた紙&#10;&#10;自動的に生成された説明">
            <a:extLst>
              <a:ext uri="{FF2B5EF4-FFF2-40B4-BE49-F238E27FC236}">
                <a16:creationId xmlns:a16="http://schemas.microsoft.com/office/drawing/2014/main" id="{01DD84C4-29B6-4B4D-B679-F8837F848724}"/>
              </a:ext>
            </a:extLst>
          </p:cNvPr>
          <p:cNvPicPr>
            <a:picLocks noChangeAspect="1"/>
          </p:cNvPicPr>
          <p:nvPr/>
        </p:nvPicPr>
        <p:blipFill>
          <a:blip r:embed="rId4"/>
          <a:stretch>
            <a:fillRect/>
          </a:stretch>
        </p:blipFill>
        <p:spPr>
          <a:xfrm>
            <a:off x="3956549" y="2144317"/>
            <a:ext cx="1112734" cy="3423797"/>
          </a:xfrm>
          <a:prstGeom prst="rect">
            <a:avLst/>
          </a:prstGeom>
        </p:spPr>
      </p:pic>
      <p:pic>
        <p:nvPicPr>
          <p:cNvPr id="30" name="図 29">
            <a:extLst>
              <a:ext uri="{FF2B5EF4-FFF2-40B4-BE49-F238E27FC236}">
                <a16:creationId xmlns:a16="http://schemas.microsoft.com/office/drawing/2014/main" id="{B733F8D1-DF26-4621-83ED-FE71F66234EF}"/>
              </a:ext>
            </a:extLst>
          </p:cNvPr>
          <p:cNvPicPr>
            <a:picLocks noChangeAspect="1"/>
          </p:cNvPicPr>
          <p:nvPr/>
        </p:nvPicPr>
        <p:blipFill>
          <a:blip r:embed="rId5"/>
          <a:stretch>
            <a:fillRect/>
          </a:stretch>
        </p:blipFill>
        <p:spPr>
          <a:xfrm>
            <a:off x="5234939" y="4132729"/>
            <a:ext cx="3803885" cy="922953"/>
          </a:xfrm>
          <a:prstGeom prst="rect">
            <a:avLst/>
          </a:prstGeom>
        </p:spPr>
      </p:pic>
      <p:sp>
        <p:nvSpPr>
          <p:cNvPr id="31" name="矢印: 折線 30">
            <a:extLst>
              <a:ext uri="{FF2B5EF4-FFF2-40B4-BE49-F238E27FC236}">
                <a16:creationId xmlns:a16="http://schemas.microsoft.com/office/drawing/2014/main" id="{C18583AF-805D-4294-8DA6-5B207B48713C}"/>
              </a:ext>
            </a:extLst>
          </p:cNvPr>
          <p:cNvSpPr/>
          <p:nvPr/>
        </p:nvSpPr>
        <p:spPr bwMode="auto">
          <a:xfrm rot="16200000" flipV="1">
            <a:off x="5803100" y="3931923"/>
            <a:ext cx="656872" cy="2331470"/>
          </a:xfrm>
          <a:prstGeom prst="ben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800">
              <a:solidFill>
                <a:schemeClr val="tx1"/>
              </a:solidFill>
              <a:latin typeface="+mn-lt"/>
              <a:ea typeface="+mn-ea"/>
            </a:endParaRPr>
          </a:p>
        </p:txBody>
      </p:sp>
      <p:sp>
        <p:nvSpPr>
          <p:cNvPr id="32" name="テキスト ボックス 31">
            <a:extLst>
              <a:ext uri="{FF2B5EF4-FFF2-40B4-BE49-F238E27FC236}">
                <a16:creationId xmlns:a16="http://schemas.microsoft.com/office/drawing/2014/main" id="{958CF988-ACA5-41D0-B273-188F1AC5E395}"/>
              </a:ext>
            </a:extLst>
          </p:cNvPr>
          <p:cNvSpPr txBox="1"/>
          <p:nvPr/>
        </p:nvSpPr>
        <p:spPr>
          <a:xfrm>
            <a:off x="5860111" y="5162834"/>
            <a:ext cx="646331" cy="343235"/>
          </a:xfrm>
          <a:prstGeom prst="rect">
            <a:avLst/>
          </a:prstGeom>
          <a:solidFill>
            <a:srgbClr val="FFFFFF">
              <a:alpha val="69804"/>
            </a:srgbClr>
          </a:solidFill>
        </p:spPr>
        <p:txBody>
          <a:bodyPr wrap="none" rtlCol="0">
            <a:spAutoFit/>
          </a:bodyPr>
          <a:lstStyle/>
          <a:p>
            <a:pPr algn="l"/>
            <a:r>
              <a:rPr lang="ja-JP" altLang="en-US" sz="1800" dirty="0">
                <a:solidFill>
                  <a:schemeClr val="tx1"/>
                </a:solidFill>
                <a:latin typeface="游ゴシック Medium" panose="020B0500000000000000" pitchFamily="50" charset="-128"/>
                <a:ea typeface="游ゴシック Medium" panose="020B0500000000000000" pitchFamily="50" charset="-128"/>
              </a:rPr>
              <a:t>利用</a:t>
            </a:r>
            <a:endParaRPr kumimoji="1" lang="ja-JP" altLang="en-US" sz="1800" dirty="0">
              <a:solidFill>
                <a:schemeClr val="tx1"/>
              </a:solidFill>
              <a:latin typeface="游ゴシック Medium" panose="020B0500000000000000" pitchFamily="50" charset="-128"/>
              <a:ea typeface="游ゴシック Medium" panose="020B0500000000000000" pitchFamily="50" charset="-128"/>
            </a:endParaRPr>
          </a:p>
        </p:txBody>
      </p:sp>
      <p:sp>
        <p:nvSpPr>
          <p:cNvPr id="33" name="四角形: 角を丸くする 32">
            <a:extLst>
              <a:ext uri="{FF2B5EF4-FFF2-40B4-BE49-F238E27FC236}">
                <a16:creationId xmlns:a16="http://schemas.microsoft.com/office/drawing/2014/main" id="{9F5243A1-02A0-434C-9D8F-9CA70370439D}"/>
              </a:ext>
            </a:extLst>
          </p:cNvPr>
          <p:cNvSpPr/>
          <p:nvPr/>
        </p:nvSpPr>
        <p:spPr bwMode="auto">
          <a:xfrm>
            <a:off x="180446" y="2948405"/>
            <a:ext cx="2580683" cy="1184324"/>
          </a:xfrm>
          <a:prstGeom prst="roundRect">
            <a:avLst/>
          </a:prstGeom>
          <a:noFill/>
          <a:ln w="19050">
            <a:solidFill>
              <a:schemeClr val="accent6"/>
            </a:solidFill>
            <a:prstDash val="dash"/>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27" name="矢印: 右 26">
            <a:extLst>
              <a:ext uri="{FF2B5EF4-FFF2-40B4-BE49-F238E27FC236}">
                <a16:creationId xmlns:a16="http://schemas.microsoft.com/office/drawing/2014/main" id="{4B9C3B52-CA11-40A7-B5E6-5DA48B9F5A21}"/>
              </a:ext>
            </a:extLst>
          </p:cNvPr>
          <p:cNvSpPr/>
          <p:nvPr/>
        </p:nvSpPr>
        <p:spPr bwMode="auto">
          <a:xfrm rot="2229596">
            <a:off x="2350682" y="4261526"/>
            <a:ext cx="1927404" cy="484632"/>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nchorCtr="0">
            <a:noAutofit/>
          </a:bodyPr>
          <a:lstStyle/>
          <a:p>
            <a:pPr algn="ctr"/>
            <a:endParaRPr kumimoji="1" lang="ja-JP" altLang="en-US" sz="1800">
              <a:solidFill>
                <a:schemeClr val="tx1"/>
              </a:solidFill>
            </a:endParaRPr>
          </a:p>
        </p:txBody>
      </p:sp>
      <p:sp>
        <p:nvSpPr>
          <p:cNvPr id="28" name="テキスト ボックス 27">
            <a:extLst>
              <a:ext uri="{FF2B5EF4-FFF2-40B4-BE49-F238E27FC236}">
                <a16:creationId xmlns:a16="http://schemas.microsoft.com/office/drawing/2014/main" id="{285CC47C-F938-4F87-9F3C-82EE70F72187}"/>
              </a:ext>
            </a:extLst>
          </p:cNvPr>
          <p:cNvSpPr txBox="1"/>
          <p:nvPr/>
        </p:nvSpPr>
        <p:spPr>
          <a:xfrm>
            <a:off x="2446630" y="4008543"/>
            <a:ext cx="1338828" cy="592535"/>
          </a:xfrm>
          <a:prstGeom prst="rect">
            <a:avLst/>
          </a:prstGeom>
          <a:solidFill>
            <a:srgbClr val="FFFFFF">
              <a:alpha val="69804"/>
            </a:srgbClr>
          </a:solidFill>
        </p:spPr>
        <p:txBody>
          <a:bodyPr wrap="none" rtlCol="0">
            <a:spAutoFit/>
          </a:bodyPr>
          <a:lstStyle/>
          <a:p>
            <a:pPr algn="l"/>
            <a:r>
              <a:rPr lang="ja-JP" altLang="en-US" sz="1800" dirty="0">
                <a:solidFill>
                  <a:schemeClr val="tx1"/>
                </a:solidFill>
                <a:latin typeface="游ゴシック Medium" panose="020B0500000000000000" pitchFamily="50" charset="-128"/>
                <a:ea typeface="游ゴシック Medium" panose="020B0500000000000000" pitchFamily="50" charset="-128"/>
              </a:rPr>
              <a:t>サブフロー</a:t>
            </a:r>
            <a:br>
              <a:rPr lang="en-US" altLang="ja-JP" sz="1800" dirty="0">
                <a:solidFill>
                  <a:schemeClr val="tx1"/>
                </a:solidFill>
                <a:latin typeface="游ゴシック Medium" panose="020B0500000000000000" pitchFamily="50" charset="-128"/>
                <a:ea typeface="游ゴシック Medium" panose="020B0500000000000000" pitchFamily="50" charset="-128"/>
              </a:rPr>
            </a:br>
            <a:r>
              <a:rPr lang="ja-JP" altLang="en-US" sz="1800" dirty="0">
                <a:solidFill>
                  <a:schemeClr val="tx1"/>
                </a:solidFill>
                <a:latin typeface="游ゴシック Medium" panose="020B0500000000000000" pitchFamily="50" charset="-128"/>
                <a:ea typeface="游ゴシック Medium" panose="020B0500000000000000" pitchFamily="50" charset="-128"/>
              </a:rPr>
              <a:t>外観の変更</a:t>
            </a:r>
            <a:endParaRPr kumimoji="1" lang="ja-JP" altLang="en-US" sz="1800" dirty="0">
              <a:solidFill>
                <a:schemeClr val="tx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3782701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descr="スクリーンショットの画面&#10;&#10;自動的に生成された説明">
            <a:extLst>
              <a:ext uri="{FF2B5EF4-FFF2-40B4-BE49-F238E27FC236}">
                <a16:creationId xmlns:a16="http://schemas.microsoft.com/office/drawing/2014/main" id="{AA0E3B52-F7C9-4B59-BA5E-F34AA0EB22BD}"/>
              </a:ext>
            </a:extLst>
          </p:cNvPr>
          <p:cNvPicPr>
            <a:picLocks noChangeAspect="1"/>
          </p:cNvPicPr>
          <p:nvPr/>
        </p:nvPicPr>
        <p:blipFill>
          <a:blip r:embed="rId3"/>
          <a:stretch>
            <a:fillRect/>
          </a:stretch>
        </p:blipFill>
        <p:spPr>
          <a:xfrm>
            <a:off x="4494084" y="1971806"/>
            <a:ext cx="3410947" cy="1954735"/>
          </a:xfrm>
          <a:prstGeom prst="rect">
            <a:avLst/>
          </a:prstGeom>
        </p:spPr>
      </p:pic>
      <p:sp>
        <p:nvSpPr>
          <p:cNvPr id="2" name="正方形/長方形 1">
            <a:extLst>
              <a:ext uri="{FF2B5EF4-FFF2-40B4-BE49-F238E27FC236}">
                <a16:creationId xmlns:a16="http://schemas.microsoft.com/office/drawing/2014/main" id="{57B95B4B-FDFD-438E-A547-5DFF36C9B61C}"/>
              </a:ext>
            </a:extLst>
          </p:cNvPr>
          <p:cNvSpPr/>
          <p:nvPr/>
        </p:nvSpPr>
        <p:spPr bwMode="auto">
          <a:xfrm>
            <a:off x="0" y="806824"/>
            <a:ext cx="9144000" cy="986531"/>
          </a:xfrm>
          <a:prstGeom prst="rect">
            <a:avLst/>
          </a:prstGeom>
          <a:solidFill>
            <a:schemeClr val="tx2"/>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4" name="タイトル 3">
            <a:extLst>
              <a:ext uri="{FF2B5EF4-FFF2-40B4-BE49-F238E27FC236}">
                <a16:creationId xmlns:a16="http://schemas.microsoft.com/office/drawing/2014/main" id="{55EC36E7-8326-45EB-B408-42A74A1D8642}"/>
              </a:ext>
            </a:extLst>
          </p:cNvPr>
          <p:cNvSpPr>
            <a:spLocks noGrp="1"/>
          </p:cNvSpPr>
          <p:nvPr>
            <p:ph type="title"/>
          </p:nvPr>
        </p:nvSpPr>
        <p:spPr>
          <a:xfrm>
            <a:off x="113191" y="179482"/>
            <a:ext cx="3788217" cy="482568"/>
          </a:xfrm>
        </p:spPr>
        <p:txBody>
          <a:bodyPr/>
          <a:lstStyle/>
          <a:p>
            <a:r>
              <a:rPr lang="ja-JP" altLang="en-US" dirty="0"/>
              <a:t>サブフロー設定</a:t>
            </a:r>
            <a:r>
              <a:rPr lang="en-US" altLang="ja-JP" dirty="0"/>
              <a:t>UI</a:t>
            </a:r>
            <a:r>
              <a:rPr lang="ja-JP" altLang="en-US" dirty="0"/>
              <a:t>定義</a:t>
            </a:r>
            <a:endParaRPr kumimoji="1" lang="ja-JP" altLang="en-US" dirty="0"/>
          </a:p>
        </p:txBody>
      </p:sp>
      <p:sp>
        <p:nvSpPr>
          <p:cNvPr id="3" name="スライド番号プレースホルダー 2">
            <a:extLst>
              <a:ext uri="{FF2B5EF4-FFF2-40B4-BE49-F238E27FC236}">
                <a16:creationId xmlns:a16="http://schemas.microsoft.com/office/drawing/2014/main" id="{90EF1D21-AD46-4191-9760-91059BD155D6}"/>
              </a:ext>
            </a:extLst>
          </p:cNvPr>
          <p:cNvSpPr>
            <a:spLocks noGrp="1"/>
          </p:cNvSpPr>
          <p:nvPr>
            <p:ph type="sldNum" sz="quarter" idx="10"/>
          </p:nvPr>
        </p:nvSpPr>
        <p:spPr/>
        <p:txBody>
          <a:bodyPr/>
          <a:lstStyle/>
          <a:p>
            <a:pPr>
              <a:defRPr/>
            </a:pPr>
            <a:fld id="{ED881F7E-4721-4672-B9D1-22F8E31EDEB5}" type="slidenum">
              <a:rPr lang="en-US" altLang="ja-JP" smtClean="0"/>
              <a:pPr>
                <a:defRPr/>
              </a:pPr>
              <a:t>15</a:t>
            </a:fld>
            <a:endParaRPr lang="en-US" altLang="ja-JP"/>
          </a:p>
        </p:txBody>
      </p:sp>
      <p:sp>
        <p:nvSpPr>
          <p:cNvPr id="5" name="テキスト プレースホルダー 4">
            <a:extLst>
              <a:ext uri="{FF2B5EF4-FFF2-40B4-BE49-F238E27FC236}">
                <a16:creationId xmlns:a16="http://schemas.microsoft.com/office/drawing/2014/main" id="{36D615A7-E600-4A84-A997-23745D6F143C}"/>
              </a:ext>
            </a:extLst>
          </p:cNvPr>
          <p:cNvSpPr>
            <a:spLocks noGrp="1"/>
          </p:cNvSpPr>
          <p:nvPr>
            <p:ph type="body" sz="quarter" idx="11"/>
          </p:nvPr>
        </p:nvSpPr>
        <p:spPr>
          <a:xfrm>
            <a:off x="210510" y="939137"/>
            <a:ext cx="8729733" cy="767743"/>
          </a:xfrm>
          <a:ln>
            <a:noFill/>
          </a:ln>
        </p:spPr>
        <p:txBody>
          <a:bodyPr/>
          <a:lstStyle/>
          <a:p>
            <a:r>
              <a:rPr lang="ja-JP" altLang="en-US" b="1" dirty="0">
                <a:solidFill>
                  <a:schemeClr val="bg1"/>
                </a:solidFill>
              </a:rPr>
              <a:t>サブフローの環境変数</a:t>
            </a:r>
            <a:r>
              <a:rPr lang="en-US" altLang="ja-JP" b="1" dirty="0">
                <a:solidFill>
                  <a:schemeClr val="bg1"/>
                </a:solidFill>
              </a:rPr>
              <a:t>(</a:t>
            </a:r>
            <a:r>
              <a:rPr lang="ja-JP" altLang="en-US" b="1" dirty="0">
                <a:solidFill>
                  <a:schemeClr val="bg1"/>
                </a:solidFill>
              </a:rPr>
              <a:t>インスタンス属性</a:t>
            </a:r>
            <a:r>
              <a:rPr lang="en-US" altLang="ja-JP" b="1" dirty="0">
                <a:solidFill>
                  <a:schemeClr val="bg1"/>
                </a:solidFill>
              </a:rPr>
              <a:t>)</a:t>
            </a:r>
            <a:r>
              <a:rPr lang="ja-JP" altLang="en-US" b="1" dirty="0">
                <a:solidFill>
                  <a:schemeClr val="bg1"/>
                </a:solidFill>
              </a:rPr>
              <a:t>定義機能</a:t>
            </a:r>
            <a:r>
              <a:rPr lang="en-US" altLang="ja-JP" b="1" dirty="0">
                <a:solidFill>
                  <a:schemeClr val="bg1"/>
                </a:solidFill>
              </a:rPr>
              <a:t>(Ver. 0.19-)</a:t>
            </a:r>
            <a:r>
              <a:rPr lang="ja-JP" altLang="en-US" b="1" dirty="0">
                <a:solidFill>
                  <a:schemeClr val="bg1"/>
                </a:solidFill>
              </a:rPr>
              <a:t>を拡張し</a:t>
            </a:r>
            <a:br>
              <a:rPr lang="en-US" altLang="ja-JP" b="1" dirty="0">
                <a:solidFill>
                  <a:schemeClr val="bg1"/>
                </a:solidFill>
              </a:rPr>
            </a:br>
            <a:r>
              <a:rPr lang="ja-JP" altLang="en-US" b="1" dirty="0">
                <a:solidFill>
                  <a:schemeClr val="bg1"/>
                </a:solidFill>
              </a:rPr>
              <a:t>設定</a:t>
            </a:r>
            <a:r>
              <a:rPr lang="en-US" altLang="ja-JP" b="1" dirty="0">
                <a:solidFill>
                  <a:schemeClr val="bg1"/>
                </a:solidFill>
              </a:rPr>
              <a:t>UI</a:t>
            </a:r>
            <a:r>
              <a:rPr lang="ja-JP" altLang="en-US" b="1" dirty="0">
                <a:solidFill>
                  <a:schemeClr val="bg1"/>
                </a:solidFill>
              </a:rPr>
              <a:t>を簡単に定義できるよう</a:t>
            </a:r>
            <a:r>
              <a:rPr lang="ja-JP" altLang="en-US" b="1">
                <a:solidFill>
                  <a:schemeClr val="bg1"/>
                </a:solidFill>
              </a:rPr>
              <a:t>になった</a:t>
            </a:r>
            <a:endParaRPr lang="en-US" altLang="ja-JP" b="1" dirty="0">
              <a:solidFill>
                <a:schemeClr val="bg1"/>
              </a:solidFill>
            </a:endParaRPr>
          </a:p>
        </p:txBody>
      </p:sp>
      <p:pic>
        <p:nvPicPr>
          <p:cNvPr id="8" name="図 7" descr="パソコンの画面&#10;&#10;自動的に生成された説明">
            <a:extLst>
              <a:ext uri="{FF2B5EF4-FFF2-40B4-BE49-F238E27FC236}">
                <a16:creationId xmlns:a16="http://schemas.microsoft.com/office/drawing/2014/main" id="{4ED18F98-26DB-45E0-83C9-38F6CB40498B}"/>
              </a:ext>
            </a:extLst>
          </p:cNvPr>
          <p:cNvPicPr>
            <a:picLocks noChangeAspect="1"/>
          </p:cNvPicPr>
          <p:nvPr/>
        </p:nvPicPr>
        <p:blipFill>
          <a:blip r:embed="rId4"/>
          <a:stretch>
            <a:fillRect/>
          </a:stretch>
        </p:blipFill>
        <p:spPr>
          <a:xfrm>
            <a:off x="458330" y="1971806"/>
            <a:ext cx="3097937" cy="4165787"/>
          </a:xfrm>
          <a:prstGeom prst="rect">
            <a:avLst/>
          </a:prstGeom>
        </p:spPr>
      </p:pic>
      <p:pic>
        <p:nvPicPr>
          <p:cNvPr id="10" name="図 9" descr="文字と写真のスクリーンショット&#10;&#10;自動的に生成された説明">
            <a:extLst>
              <a:ext uri="{FF2B5EF4-FFF2-40B4-BE49-F238E27FC236}">
                <a16:creationId xmlns:a16="http://schemas.microsoft.com/office/drawing/2014/main" id="{973224B9-11CC-4569-93E3-7891C3E1E036}"/>
              </a:ext>
            </a:extLst>
          </p:cNvPr>
          <p:cNvPicPr>
            <a:picLocks noChangeAspect="1"/>
          </p:cNvPicPr>
          <p:nvPr/>
        </p:nvPicPr>
        <p:blipFill>
          <a:blip r:embed="rId5"/>
          <a:stretch>
            <a:fillRect/>
          </a:stretch>
        </p:blipFill>
        <p:spPr>
          <a:xfrm>
            <a:off x="4054286" y="4693555"/>
            <a:ext cx="4290542" cy="1851708"/>
          </a:xfrm>
          <a:prstGeom prst="rect">
            <a:avLst/>
          </a:prstGeom>
        </p:spPr>
      </p:pic>
      <p:sp>
        <p:nvSpPr>
          <p:cNvPr id="16" name="矢印: 右 15">
            <a:extLst>
              <a:ext uri="{FF2B5EF4-FFF2-40B4-BE49-F238E27FC236}">
                <a16:creationId xmlns:a16="http://schemas.microsoft.com/office/drawing/2014/main" id="{9A927DE3-4AB9-4C89-8D03-F40DC4CCBA59}"/>
              </a:ext>
            </a:extLst>
          </p:cNvPr>
          <p:cNvSpPr/>
          <p:nvPr/>
        </p:nvSpPr>
        <p:spPr bwMode="auto">
          <a:xfrm>
            <a:off x="3302238" y="3186684"/>
            <a:ext cx="1413198" cy="484632"/>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nchorCtr="0">
            <a:noAutofit/>
          </a:bodyPr>
          <a:lstStyle/>
          <a:p>
            <a:pPr algn="ctr"/>
            <a:endParaRPr kumimoji="1" lang="ja-JP" altLang="en-US" sz="1800">
              <a:solidFill>
                <a:schemeClr val="tx1"/>
              </a:solidFill>
            </a:endParaRPr>
          </a:p>
        </p:txBody>
      </p:sp>
      <p:sp>
        <p:nvSpPr>
          <p:cNvPr id="17" name="テキスト ボックス 16">
            <a:extLst>
              <a:ext uri="{FF2B5EF4-FFF2-40B4-BE49-F238E27FC236}">
                <a16:creationId xmlns:a16="http://schemas.microsoft.com/office/drawing/2014/main" id="{60B175E3-3648-4651-9753-7F35BE99E98E}"/>
              </a:ext>
            </a:extLst>
          </p:cNvPr>
          <p:cNvSpPr txBox="1"/>
          <p:nvPr/>
        </p:nvSpPr>
        <p:spPr>
          <a:xfrm>
            <a:off x="3263696" y="2843449"/>
            <a:ext cx="1568279" cy="343235"/>
          </a:xfrm>
          <a:prstGeom prst="rect">
            <a:avLst/>
          </a:prstGeom>
          <a:solidFill>
            <a:srgbClr val="FFFFFF">
              <a:alpha val="69804"/>
            </a:srgbClr>
          </a:solidFill>
        </p:spPr>
        <p:txBody>
          <a:bodyPr wrap="square" rtlCol="0">
            <a:spAutoFit/>
          </a:bodyPr>
          <a:lstStyle/>
          <a:p>
            <a:pPr algn="ctr"/>
            <a:r>
              <a:rPr lang="ja-JP" altLang="en-US" sz="1800" dirty="0">
                <a:solidFill>
                  <a:schemeClr val="tx1"/>
                </a:solidFill>
                <a:latin typeface="游ゴシック Medium" panose="020B0500000000000000" pitchFamily="50" charset="-128"/>
                <a:ea typeface="游ゴシック Medium" panose="020B0500000000000000" pitchFamily="50" charset="-128"/>
              </a:rPr>
              <a:t>設定</a:t>
            </a:r>
            <a:r>
              <a:rPr lang="en-US" altLang="ja-JP" sz="1800" dirty="0">
                <a:solidFill>
                  <a:schemeClr val="tx1"/>
                </a:solidFill>
                <a:latin typeface="游ゴシック Medium" panose="020B0500000000000000" pitchFamily="50" charset="-128"/>
                <a:ea typeface="游ゴシック Medium" panose="020B0500000000000000" pitchFamily="50" charset="-128"/>
              </a:rPr>
              <a:t>UI</a:t>
            </a:r>
            <a:r>
              <a:rPr lang="ja-JP" altLang="en-US" sz="1800" dirty="0">
                <a:solidFill>
                  <a:schemeClr val="tx1"/>
                </a:solidFill>
                <a:latin typeface="游ゴシック Medium" panose="020B0500000000000000" pitchFamily="50" charset="-128"/>
                <a:ea typeface="游ゴシック Medium" panose="020B0500000000000000" pitchFamily="50" charset="-128"/>
              </a:rPr>
              <a:t>生成</a:t>
            </a:r>
            <a:endParaRPr kumimoji="1" lang="ja-JP" altLang="en-US" sz="1800" dirty="0">
              <a:solidFill>
                <a:schemeClr val="tx1"/>
              </a:solidFill>
              <a:latin typeface="游ゴシック Medium" panose="020B0500000000000000" pitchFamily="50" charset="-128"/>
              <a:ea typeface="游ゴシック Medium" panose="020B0500000000000000" pitchFamily="50" charset="-128"/>
            </a:endParaRPr>
          </a:p>
        </p:txBody>
      </p:sp>
      <p:sp>
        <p:nvSpPr>
          <p:cNvPr id="20" name="矢印: 右 19">
            <a:extLst>
              <a:ext uri="{FF2B5EF4-FFF2-40B4-BE49-F238E27FC236}">
                <a16:creationId xmlns:a16="http://schemas.microsoft.com/office/drawing/2014/main" id="{2AAB6BBB-6045-4DB6-BD0A-7BF9F2B7A613}"/>
              </a:ext>
            </a:extLst>
          </p:cNvPr>
          <p:cNvSpPr/>
          <p:nvPr/>
        </p:nvSpPr>
        <p:spPr bwMode="auto">
          <a:xfrm rot="5400000">
            <a:off x="5219688" y="4083192"/>
            <a:ext cx="736094" cy="484632"/>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nchorCtr="0">
            <a:noAutofit/>
          </a:bodyPr>
          <a:lstStyle/>
          <a:p>
            <a:pPr algn="ctr"/>
            <a:endParaRPr kumimoji="1" lang="ja-JP" altLang="en-US" sz="1800">
              <a:solidFill>
                <a:schemeClr val="tx1"/>
              </a:solidFill>
            </a:endParaRPr>
          </a:p>
        </p:txBody>
      </p:sp>
      <p:sp>
        <p:nvSpPr>
          <p:cNvPr id="18" name="吹き出し: 四角形 17">
            <a:extLst>
              <a:ext uri="{FF2B5EF4-FFF2-40B4-BE49-F238E27FC236}">
                <a16:creationId xmlns:a16="http://schemas.microsoft.com/office/drawing/2014/main" id="{FB289E49-EE74-43A9-8905-ACAE4F9646BC}"/>
              </a:ext>
            </a:extLst>
          </p:cNvPr>
          <p:cNvSpPr/>
          <p:nvPr/>
        </p:nvSpPr>
        <p:spPr bwMode="auto">
          <a:xfrm>
            <a:off x="6221506" y="3870987"/>
            <a:ext cx="2718737" cy="736093"/>
          </a:xfrm>
          <a:prstGeom prst="wedgeRectCallout">
            <a:avLst>
              <a:gd name="adj1" fmla="val -71817"/>
              <a:gd name="adj2" fmla="val -21533"/>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r>
              <a:rPr kumimoji="1" lang="ja-JP" altLang="en-US" sz="1600" dirty="0">
                <a:solidFill>
                  <a:schemeClr val="tx1"/>
                </a:solidFill>
                <a:latin typeface="Meiryo UI" panose="020B0604030504040204" pitchFamily="50" charset="-128"/>
                <a:ea typeface="Meiryo UI" panose="020B0604030504040204" pitchFamily="50" charset="-128"/>
              </a:rPr>
              <a:t>環境変数</a:t>
            </a:r>
            <a:r>
              <a:rPr kumimoji="1" lang="en-US" altLang="ja-JP" sz="1600" dirty="0">
                <a:solidFill>
                  <a:schemeClr val="tx1"/>
                </a:solidFill>
                <a:latin typeface="Meiryo UI" panose="020B0604030504040204" pitchFamily="50" charset="-128"/>
                <a:ea typeface="Meiryo UI" panose="020B0604030504040204" pitchFamily="50" charset="-128"/>
              </a:rPr>
              <a:t>APIKEY, ALLMSG</a:t>
            </a:r>
            <a:r>
              <a:rPr kumimoji="1" lang="ja-JP" altLang="en-US" sz="1600" dirty="0">
                <a:solidFill>
                  <a:schemeClr val="tx1"/>
                </a:solidFill>
                <a:latin typeface="Meiryo UI" panose="020B0604030504040204" pitchFamily="50" charset="-128"/>
                <a:ea typeface="Meiryo UI" panose="020B0604030504040204" pitchFamily="50" charset="-128"/>
              </a:rPr>
              <a:t>に設定値が設定される</a:t>
            </a:r>
          </a:p>
        </p:txBody>
      </p:sp>
      <p:sp>
        <p:nvSpPr>
          <p:cNvPr id="22" name="吹き出し: 四角形 21">
            <a:extLst>
              <a:ext uri="{FF2B5EF4-FFF2-40B4-BE49-F238E27FC236}">
                <a16:creationId xmlns:a16="http://schemas.microsoft.com/office/drawing/2014/main" id="{055502AC-C352-44AC-A9E9-9641EE266B96}"/>
              </a:ext>
            </a:extLst>
          </p:cNvPr>
          <p:cNvSpPr/>
          <p:nvPr/>
        </p:nvSpPr>
        <p:spPr bwMode="auto">
          <a:xfrm>
            <a:off x="610396" y="6316044"/>
            <a:ext cx="2321064" cy="471225"/>
          </a:xfrm>
          <a:prstGeom prst="wedgeRectCallout">
            <a:avLst>
              <a:gd name="adj1" fmla="val -23152"/>
              <a:gd name="adj2" fmla="val -217483"/>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r>
              <a:rPr kumimoji="1" lang="ja-JP" altLang="en-US" sz="1600" dirty="0">
                <a:solidFill>
                  <a:schemeClr val="tx1"/>
                </a:solidFill>
                <a:latin typeface="Meiryo UI" panose="020B0604030504040204" pitchFamily="50" charset="-128"/>
                <a:ea typeface="Meiryo UI" panose="020B0604030504040204" pitchFamily="50" charset="-128"/>
              </a:rPr>
              <a:t>環境変数とその</a:t>
            </a:r>
            <a:r>
              <a:rPr kumimoji="1" lang="en-US" altLang="ja-JP" sz="1600" dirty="0">
                <a:solidFill>
                  <a:schemeClr val="tx1"/>
                </a:solidFill>
                <a:latin typeface="Meiryo UI" panose="020B0604030504040204" pitchFamily="50" charset="-128"/>
                <a:ea typeface="Meiryo UI" panose="020B0604030504040204" pitchFamily="50" charset="-128"/>
              </a:rPr>
              <a:t>UI</a:t>
            </a:r>
            <a:r>
              <a:rPr kumimoji="1" lang="ja-JP" altLang="en-US" sz="1600" dirty="0">
                <a:solidFill>
                  <a:schemeClr val="tx1"/>
                </a:solidFill>
                <a:latin typeface="Meiryo UI" panose="020B0604030504040204" pitchFamily="50" charset="-128"/>
                <a:ea typeface="Meiryo UI" panose="020B0604030504040204" pitchFamily="50" charset="-128"/>
              </a:rPr>
              <a:t>の定義</a:t>
            </a:r>
          </a:p>
        </p:txBody>
      </p:sp>
      <p:sp>
        <p:nvSpPr>
          <p:cNvPr id="24" name="四角形: 角を丸くする 23">
            <a:extLst>
              <a:ext uri="{FF2B5EF4-FFF2-40B4-BE49-F238E27FC236}">
                <a16:creationId xmlns:a16="http://schemas.microsoft.com/office/drawing/2014/main" id="{A51182A5-1604-45A9-A39F-F41ECDF7183D}"/>
              </a:ext>
            </a:extLst>
          </p:cNvPr>
          <p:cNvSpPr/>
          <p:nvPr/>
        </p:nvSpPr>
        <p:spPr bwMode="auto">
          <a:xfrm>
            <a:off x="330100" y="3462536"/>
            <a:ext cx="3128772" cy="1369439"/>
          </a:xfrm>
          <a:prstGeom prst="roundRect">
            <a:avLst/>
          </a:prstGeom>
          <a:noFill/>
          <a:ln w="19050">
            <a:solidFill>
              <a:schemeClr val="accent6"/>
            </a:solidFill>
            <a:prstDash val="dash"/>
            <a:miter lim="800000"/>
            <a:headEnd/>
            <a:tailEnd/>
          </a:ln>
          <a:effectLst/>
        </p:spPr>
        <p:txBody>
          <a:bodyPr wrap="none" rtlCol="0" anchor="ctr" anchorCtr="0">
            <a:noAutofit/>
          </a:bodyPr>
          <a:lstStyle/>
          <a:p>
            <a:pPr algn="ctr"/>
            <a:endParaRPr kumimoji="1" lang="ja-JP" altLang="en-US" sz="1800">
              <a:solidFill>
                <a:schemeClr val="tx1"/>
              </a:solidFill>
            </a:endParaRPr>
          </a:p>
        </p:txBody>
      </p:sp>
    </p:spTree>
    <p:extLst>
      <p:ext uri="{BB962C8B-B14F-4D97-AF65-F5344CB8AC3E}">
        <p14:creationId xmlns:p14="http://schemas.microsoft.com/office/powerpoint/2010/main" val="1989408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57B95B4B-FDFD-438E-A547-5DFF36C9B61C}"/>
              </a:ext>
            </a:extLst>
          </p:cNvPr>
          <p:cNvSpPr/>
          <p:nvPr/>
        </p:nvSpPr>
        <p:spPr bwMode="auto">
          <a:xfrm>
            <a:off x="0" y="806824"/>
            <a:ext cx="9144000" cy="986531"/>
          </a:xfrm>
          <a:prstGeom prst="rect">
            <a:avLst/>
          </a:prstGeom>
          <a:solidFill>
            <a:schemeClr val="tx2"/>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4" name="タイトル 3">
            <a:extLst>
              <a:ext uri="{FF2B5EF4-FFF2-40B4-BE49-F238E27FC236}">
                <a16:creationId xmlns:a16="http://schemas.microsoft.com/office/drawing/2014/main" id="{55EC36E7-8326-45EB-B408-42A74A1D8642}"/>
              </a:ext>
            </a:extLst>
          </p:cNvPr>
          <p:cNvSpPr>
            <a:spLocks noGrp="1"/>
          </p:cNvSpPr>
          <p:nvPr>
            <p:ph type="title"/>
          </p:nvPr>
        </p:nvSpPr>
        <p:spPr>
          <a:xfrm>
            <a:off x="113191" y="179482"/>
            <a:ext cx="6202339" cy="482568"/>
          </a:xfrm>
        </p:spPr>
        <p:txBody>
          <a:bodyPr/>
          <a:lstStyle/>
          <a:p>
            <a:r>
              <a:rPr lang="ja-JP" altLang="en-US" dirty="0"/>
              <a:t>サブフローの再配布機能</a:t>
            </a:r>
            <a:r>
              <a:rPr lang="en-US" altLang="ja-JP" dirty="0"/>
              <a:t>(</a:t>
            </a:r>
            <a:r>
              <a:rPr lang="ja-JP" altLang="en-US" dirty="0"/>
              <a:t>開発中機能</a:t>
            </a:r>
            <a:r>
              <a:rPr lang="en-US" altLang="ja-JP" dirty="0"/>
              <a:t>)</a:t>
            </a:r>
            <a:endParaRPr kumimoji="1" lang="ja-JP" altLang="en-US" dirty="0"/>
          </a:p>
        </p:txBody>
      </p:sp>
      <p:sp>
        <p:nvSpPr>
          <p:cNvPr id="3" name="スライド番号プレースホルダー 2">
            <a:extLst>
              <a:ext uri="{FF2B5EF4-FFF2-40B4-BE49-F238E27FC236}">
                <a16:creationId xmlns:a16="http://schemas.microsoft.com/office/drawing/2014/main" id="{90EF1D21-AD46-4191-9760-91059BD155D6}"/>
              </a:ext>
            </a:extLst>
          </p:cNvPr>
          <p:cNvSpPr>
            <a:spLocks noGrp="1"/>
          </p:cNvSpPr>
          <p:nvPr>
            <p:ph type="sldNum" sz="quarter" idx="10"/>
          </p:nvPr>
        </p:nvSpPr>
        <p:spPr/>
        <p:txBody>
          <a:bodyPr/>
          <a:lstStyle/>
          <a:p>
            <a:pPr>
              <a:defRPr/>
            </a:pPr>
            <a:fld id="{ED881F7E-4721-4672-B9D1-22F8E31EDEB5}" type="slidenum">
              <a:rPr lang="en-US" altLang="ja-JP" smtClean="0"/>
              <a:pPr>
                <a:defRPr/>
              </a:pPr>
              <a:t>16</a:t>
            </a:fld>
            <a:endParaRPr lang="en-US" altLang="ja-JP"/>
          </a:p>
        </p:txBody>
      </p:sp>
      <p:sp>
        <p:nvSpPr>
          <p:cNvPr id="5" name="テキスト プレースホルダー 4">
            <a:extLst>
              <a:ext uri="{FF2B5EF4-FFF2-40B4-BE49-F238E27FC236}">
                <a16:creationId xmlns:a16="http://schemas.microsoft.com/office/drawing/2014/main" id="{36D615A7-E600-4A84-A997-23745D6F143C}"/>
              </a:ext>
            </a:extLst>
          </p:cNvPr>
          <p:cNvSpPr>
            <a:spLocks noGrp="1"/>
          </p:cNvSpPr>
          <p:nvPr>
            <p:ph type="body" sz="quarter" idx="11"/>
          </p:nvPr>
        </p:nvSpPr>
        <p:spPr>
          <a:xfrm>
            <a:off x="210510" y="939137"/>
            <a:ext cx="8729733" cy="767743"/>
          </a:xfrm>
          <a:ln>
            <a:noFill/>
          </a:ln>
        </p:spPr>
        <p:txBody>
          <a:bodyPr/>
          <a:lstStyle/>
          <a:p>
            <a:r>
              <a:rPr lang="ja-JP" altLang="en-US" b="1" dirty="0">
                <a:solidFill>
                  <a:schemeClr val="bg1"/>
                </a:solidFill>
              </a:rPr>
              <a:t>定義したサブフローをノードとして再配布できるようにする機能を</a:t>
            </a:r>
            <a:br>
              <a:rPr lang="en-US" altLang="ja-JP" b="1" dirty="0">
                <a:solidFill>
                  <a:schemeClr val="bg1"/>
                </a:solidFill>
              </a:rPr>
            </a:br>
            <a:r>
              <a:rPr lang="en-US" altLang="ja-JP" b="1" dirty="0">
                <a:solidFill>
                  <a:schemeClr val="bg1"/>
                </a:solidFill>
              </a:rPr>
              <a:t>Node-RED1.X</a:t>
            </a:r>
            <a:r>
              <a:rPr lang="ja-JP" altLang="en-US" b="1" dirty="0">
                <a:solidFill>
                  <a:schemeClr val="bg1"/>
                </a:solidFill>
              </a:rPr>
              <a:t>向けに開発中</a:t>
            </a:r>
            <a:endParaRPr lang="en-US" altLang="ja-JP" b="1" dirty="0">
              <a:solidFill>
                <a:schemeClr val="bg1"/>
              </a:solidFill>
            </a:endParaRPr>
          </a:p>
          <a:p>
            <a:endParaRPr lang="en-US" altLang="ja-JP" b="1" dirty="0">
              <a:solidFill>
                <a:schemeClr val="bg1"/>
              </a:solidFill>
            </a:endParaRPr>
          </a:p>
        </p:txBody>
      </p:sp>
      <p:pic>
        <p:nvPicPr>
          <p:cNvPr id="7" name="図 6" descr="スクリーンショットの画面&#10;&#10;自動的に生成された説明">
            <a:extLst>
              <a:ext uri="{FF2B5EF4-FFF2-40B4-BE49-F238E27FC236}">
                <a16:creationId xmlns:a16="http://schemas.microsoft.com/office/drawing/2014/main" id="{AEB62B29-2CD4-420C-83A1-2BA86BDDDCE1}"/>
              </a:ext>
            </a:extLst>
          </p:cNvPr>
          <p:cNvPicPr>
            <a:picLocks noChangeAspect="1"/>
          </p:cNvPicPr>
          <p:nvPr/>
        </p:nvPicPr>
        <p:blipFill>
          <a:blip r:embed="rId3"/>
          <a:stretch>
            <a:fillRect/>
          </a:stretch>
        </p:blipFill>
        <p:spPr>
          <a:xfrm>
            <a:off x="4172780" y="1973307"/>
            <a:ext cx="4285499" cy="1903319"/>
          </a:xfrm>
          <a:prstGeom prst="rect">
            <a:avLst/>
          </a:prstGeom>
        </p:spPr>
      </p:pic>
      <p:pic>
        <p:nvPicPr>
          <p:cNvPr id="11" name="図 10" descr="スクリーンショットの画面&#10;&#10;自動的に生成された説明">
            <a:extLst>
              <a:ext uri="{FF2B5EF4-FFF2-40B4-BE49-F238E27FC236}">
                <a16:creationId xmlns:a16="http://schemas.microsoft.com/office/drawing/2014/main" id="{512FD286-E426-4408-BDBE-95E2E43C6F87}"/>
              </a:ext>
            </a:extLst>
          </p:cNvPr>
          <p:cNvPicPr>
            <a:picLocks noChangeAspect="1"/>
          </p:cNvPicPr>
          <p:nvPr/>
        </p:nvPicPr>
        <p:blipFill>
          <a:blip r:embed="rId4"/>
          <a:stretch>
            <a:fillRect/>
          </a:stretch>
        </p:blipFill>
        <p:spPr>
          <a:xfrm>
            <a:off x="210510" y="1973307"/>
            <a:ext cx="3578271" cy="3080721"/>
          </a:xfrm>
          <a:prstGeom prst="rect">
            <a:avLst/>
          </a:prstGeom>
        </p:spPr>
      </p:pic>
      <p:sp>
        <p:nvSpPr>
          <p:cNvPr id="19" name="四角形: 角を丸くする 18">
            <a:extLst>
              <a:ext uri="{FF2B5EF4-FFF2-40B4-BE49-F238E27FC236}">
                <a16:creationId xmlns:a16="http://schemas.microsoft.com/office/drawing/2014/main" id="{F16AE164-DD87-48F3-ABF9-68C63A48B826}"/>
              </a:ext>
            </a:extLst>
          </p:cNvPr>
          <p:cNvSpPr/>
          <p:nvPr/>
        </p:nvSpPr>
        <p:spPr bwMode="auto">
          <a:xfrm>
            <a:off x="113190" y="2828947"/>
            <a:ext cx="3750597" cy="2225081"/>
          </a:xfrm>
          <a:prstGeom prst="roundRect">
            <a:avLst/>
          </a:prstGeom>
          <a:noFill/>
          <a:ln w="19050">
            <a:solidFill>
              <a:schemeClr val="accent6"/>
            </a:solidFill>
            <a:prstDash val="dash"/>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21" name="吹き出し: 四角形 20">
            <a:extLst>
              <a:ext uri="{FF2B5EF4-FFF2-40B4-BE49-F238E27FC236}">
                <a16:creationId xmlns:a16="http://schemas.microsoft.com/office/drawing/2014/main" id="{0708B250-60F0-4214-A7A9-6DD1B256D1A2}"/>
              </a:ext>
            </a:extLst>
          </p:cNvPr>
          <p:cNvSpPr/>
          <p:nvPr/>
        </p:nvSpPr>
        <p:spPr bwMode="auto">
          <a:xfrm>
            <a:off x="986914" y="5233980"/>
            <a:ext cx="1666639" cy="471225"/>
          </a:xfrm>
          <a:prstGeom prst="wedgeRectCallout">
            <a:avLst>
              <a:gd name="adj1" fmla="val -21993"/>
              <a:gd name="adj2" fmla="val -109045"/>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r>
              <a:rPr kumimoji="1" lang="ja-JP" altLang="en-US" sz="1600" dirty="0">
                <a:solidFill>
                  <a:schemeClr val="tx1"/>
                </a:solidFill>
                <a:latin typeface="Meiryo UI" panose="020B0604030504040204" pitchFamily="50" charset="-128"/>
                <a:ea typeface="Meiryo UI" panose="020B0604030504040204" pitchFamily="50" charset="-128"/>
              </a:rPr>
              <a:t>メタデータの定義</a:t>
            </a:r>
          </a:p>
        </p:txBody>
      </p:sp>
      <p:sp>
        <p:nvSpPr>
          <p:cNvPr id="23" name="四角形: 角を丸くする 22">
            <a:extLst>
              <a:ext uri="{FF2B5EF4-FFF2-40B4-BE49-F238E27FC236}">
                <a16:creationId xmlns:a16="http://schemas.microsoft.com/office/drawing/2014/main" id="{F2E32326-11A0-4BEC-8644-9EE8603B53F7}"/>
              </a:ext>
            </a:extLst>
          </p:cNvPr>
          <p:cNvSpPr/>
          <p:nvPr/>
        </p:nvSpPr>
        <p:spPr bwMode="auto">
          <a:xfrm>
            <a:off x="7575176" y="1938128"/>
            <a:ext cx="1029074" cy="304801"/>
          </a:xfrm>
          <a:prstGeom prst="roundRect">
            <a:avLst/>
          </a:prstGeom>
          <a:noFill/>
          <a:ln w="19050">
            <a:solidFill>
              <a:schemeClr val="accent6"/>
            </a:solidFill>
            <a:prstDash val="dash"/>
            <a:miter lim="800000"/>
            <a:headEnd/>
            <a:tailEnd/>
          </a:ln>
          <a:effectLst/>
        </p:spPr>
        <p:txBody>
          <a:bodyPr wrap="none" rtlCol="0" anchor="ctr" anchorCtr="0">
            <a:noAutofit/>
          </a:bodyPr>
          <a:lstStyle/>
          <a:p>
            <a:pPr algn="ctr"/>
            <a:endParaRPr kumimoji="1" lang="ja-JP" altLang="en-US" sz="1800">
              <a:solidFill>
                <a:schemeClr val="tx1"/>
              </a:solidFill>
            </a:endParaRPr>
          </a:p>
        </p:txBody>
      </p:sp>
      <p:pic>
        <p:nvPicPr>
          <p:cNvPr id="13" name="図 12" descr="スクリーンショットの画面&#10;&#10;自動的に生成された説明">
            <a:extLst>
              <a:ext uri="{FF2B5EF4-FFF2-40B4-BE49-F238E27FC236}">
                <a16:creationId xmlns:a16="http://schemas.microsoft.com/office/drawing/2014/main" id="{339CA8E7-EE74-4B46-A7D9-5900DCD3D77E}"/>
              </a:ext>
            </a:extLst>
          </p:cNvPr>
          <p:cNvPicPr>
            <a:picLocks noChangeAspect="1"/>
          </p:cNvPicPr>
          <p:nvPr/>
        </p:nvPicPr>
        <p:blipFill>
          <a:blip r:embed="rId5"/>
          <a:stretch>
            <a:fillRect/>
          </a:stretch>
        </p:blipFill>
        <p:spPr>
          <a:xfrm>
            <a:off x="6029492" y="4056578"/>
            <a:ext cx="2819233" cy="2225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矢印: 右 23">
            <a:extLst>
              <a:ext uri="{FF2B5EF4-FFF2-40B4-BE49-F238E27FC236}">
                <a16:creationId xmlns:a16="http://schemas.microsoft.com/office/drawing/2014/main" id="{BA1922AB-6467-48EB-8337-38EBECD1DD34}"/>
              </a:ext>
            </a:extLst>
          </p:cNvPr>
          <p:cNvSpPr/>
          <p:nvPr/>
        </p:nvSpPr>
        <p:spPr bwMode="auto">
          <a:xfrm rot="5400000">
            <a:off x="7094974" y="2983578"/>
            <a:ext cx="1903318" cy="484632"/>
          </a:xfrm>
          <a:prstGeom prs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nchor="ctr" anchorCtr="0">
            <a:noAutofit/>
          </a:bodyPr>
          <a:lstStyle/>
          <a:p>
            <a:pPr algn="ctr"/>
            <a:endParaRPr kumimoji="1" lang="ja-JP" altLang="en-US" sz="1800">
              <a:solidFill>
                <a:schemeClr val="tx1"/>
              </a:solidFill>
            </a:endParaRPr>
          </a:p>
        </p:txBody>
      </p:sp>
      <p:pic>
        <p:nvPicPr>
          <p:cNvPr id="26" name="図 25" descr="スクリーンショット, 抽象, 車 が含まれている画像&#10;&#10;自動的に生成された説明">
            <a:extLst>
              <a:ext uri="{FF2B5EF4-FFF2-40B4-BE49-F238E27FC236}">
                <a16:creationId xmlns:a16="http://schemas.microsoft.com/office/drawing/2014/main" id="{9B04A321-ED67-45E9-A62E-75041F38FF8A}"/>
              </a:ext>
            </a:extLst>
          </p:cNvPr>
          <p:cNvPicPr>
            <a:picLocks noChangeAspect="1"/>
          </p:cNvPicPr>
          <p:nvPr/>
        </p:nvPicPr>
        <p:blipFill>
          <a:blip r:embed="rId6"/>
          <a:stretch>
            <a:fillRect/>
          </a:stretch>
        </p:blipFill>
        <p:spPr>
          <a:xfrm>
            <a:off x="4172780" y="5501009"/>
            <a:ext cx="2040802" cy="1146518"/>
          </a:xfrm>
          <a:prstGeom prst="rect">
            <a:avLst/>
          </a:prstGeom>
        </p:spPr>
      </p:pic>
      <p:sp>
        <p:nvSpPr>
          <p:cNvPr id="27" name="矢印: 折線 26">
            <a:extLst>
              <a:ext uri="{FF2B5EF4-FFF2-40B4-BE49-F238E27FC236}">
                <a16:creationId xmlns:a16="http://schemas.microsoft.com/office/drawing/2014/main" id="{3822ADF6-1DDC-4A7C-98C3-3A9626697F8E}"/>
              </a:ext>
            </a:extLst>
          </p:cNvPr>
          <p:cNvSpPr/>
          <p:nvPr/>
        </p:nvSpPr>
        <p:spPr bwMode="auto">
          <a:xfrm rot="5400000" flipV="1">
            <a:off x="5440712" y="4748291"/>
            <a:ext cx="656872" cy="1442602"/>
          </a:xfrm>
          <a:prstGeom prst="ben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ja-JP" altLang="en-US" sz="1800">
              <a:solidFill>
                <a:schemeClr val="tx1"/>
              </a:solidFill>
              <a:latin typeface="+mn-lt"/>
              <a:ea typeface="+mn-ea"/>
            </a:endParaRPr>
          </a:p>
        </p:txBody>
      </p:sp>
      <p:sp>
        <p:nvSpPr>
          <p:cNvPr id="28" name="吹き出し: 四角形 27">
            <a:extLst>
              <a:ext uri="{FF2B5EF4-FFF2-40B4-BE49-F238E27FC236}">
                <a16:creationId xmlns:a16="http://schemas.microsoft.com/office/drawing/2014/main" id="{09437E90-5275-4329-AA7C-0077DD256536}"/>
              </a:ext>
            </a:extLst>
          </p:cNvPr>
          <p:cNvSpPr/>
          <p:nvPr/>
        </p:nvSpPr>
        <p:spPr bwMode="auto">
          <a:xfrm>
            <a:off x="5278731" y="2432066"/>
            <a:ext cx="2296445" cy="471225"/>
          </a:xfrm>
          <a:prstGeom prst="wedgeRectCallout">
            <a:avLst>
              <a:gd name="adj1" fmla="val 67793"/>
              <a:gd name="adj2" fmla="val -25338"/>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r>
              <a:rPr kumimoji="1" lang="en-US" altLang="ja-JP" sz="1600" dirty="0">
                <a:solidFill>
                  <a:schemeClr val="tx1"/>
                </a:solidFill>
                <a:latin typeface="Meiryo UI" panose="020B0604030504040204" pitchFamily="50" charset="-128"/>
                <a:ea typeface="Meiryo UI" panose="020B0604030504040204" pitchFamily="50" charset="-128"/>
              </a:rPr>
              <a:t>JSON</a:t>
            </a:r>
            <a:r>
              <a:rPr kumimoji="1" lang="ja-JP" altLang="en-US" sz="1600" dirty="0">
                <a:solidFill>
                  <a:schemeClr val="tx1"/>
                </a:solidFill>
                <a:latin typeface="Meiryo UI" panose="020B0604030504040204" pitchFamily="50" charset="-128"/>
                <a:ea typeface="Meiryo UI" panose="020B0604030504040204" pitchFamily="50" charset="-128"/>
              </a:rPr>
              <a:t>形式で</a:t>
            </a:r>
            <a:r>
              <a:rPr lang="ja-JP" altLang="en-US" sz="1600" dirty="0">
                <a:solidFill>
                  <a:schemeClr val="tx1"/>
                </a:solidFill>
                <a:latin typeface="Meiryo UI" panose="020B0604030504040204" pitchFamily="50" charset="-128"/>
                <a:ea typeface="Meiryo UI" panose="020B0604030504040204" pitchFamily="50" charset="-128"/>
              </a:rPr>
              <a:t>サブフローを</a:t>
            </a:r>
            <a:br>
              <a:rPr lang="en-US" altLang="ja-JP" sz="1600" dirty="0">
                <a:solidFill>
                  <a:schemeClr val="tx1"/>
                </a:solidFill>
                <a:latin typeface="Meiryo UI" panose="020B0604030504040204" pitchFamily="50" charset="-128"/>
                <a:ea typeface="Meiryo UI" panose="020B0604030504040204" pitchFamily="50" charset="-128"/>
              </a:rPr>
            </a:br>
            <a:r>
              <a:rPr lang="ja-JP" altLang="en-US" sz="1600" dirty="0">
                <a:solidFill>
                  <a:schemeClr val="tx1"/>
                </a:solidFill>
                <a:latin typeface="Meiryo UI" panose="020B0604030504040204" pitchFamily="50" charset="-128"/>
                <a:ea typeface="Meiryo UI" panose="020B0604030504040204" pitchFamily="50" charset="-128"/>
              </a:rPr>
              <a:t>ノードとして</a:t>
            </a:r>
            <a:r>
              <a:rPr kumimoji="1" lang="ja-JP" altLang="en-US" sz="1600" dirty="0">
                <a:solidFill>
                  <a:schemeClr val="tx1"/>
                </a:solidFill>
                <a:latin typeface="Meiryo UI" panose="020B0604030504040204" pitchFamily="50" charset="-128"/>
                <a:ea typeface="Meiryo UI" panose="020B0604030504040204" pitchFamily="50" charset="-128"/>
              </a:rPr>
              <a:t>エクスポート</a:t>
            </a:r>
          </a:p>
        </p:txBody>
      </p:sp>
      <p:sp>
        <p:nvSpPr>
          <p:cNvPr id="29" name="吹き出し: 四角形 28">
            <a:extLst>
              <a:ext uri="{FF2B5EF4-FFF2-40B4-BE49-F238E27FC236}">
                <a16:creationId xmlns:a16="http://schemas.microsoft.com/office/drawing/2014/main" id="{39CD02E9-0075-4F6A-8415-AC525C46200E}"/>
              </a:ext>
            </a:extLst>
          </p:cNvPr>
          <p:cNvSpPr/>
          <p:nvPr/>
        </p:nvSpPr>
        <p:spPr bwMode="auto">
          <a:xfrm>
            <a:off x="3961107" y="4358572"/>
            <a:ext cx="2544101" cy="471225"/>
          </a:xfrm>
          <a:prstGeom prst="wedgeRectCallout">
            <a:avLst>
              <a:gd name="adj1" fmla="val 20575"/>
              <a:gd name="adj2" fmla="val 121149"/>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chorCtr="0">
            <a:noAutofit/>
          </a:bodyPr>
          <a:lstStyle/>
          <a:p>
            <a:r>
              <a:rPr lang="ja-JP" altLang="en-US" sz="1600" dirty="0">
                <a:solidFill>
                  <a:schemeClr val="tx1"/>
                </a:solidFill>
                <a:latin typeface="Meiryo UI" panose="020B0604030504040204" pitchFamily="50" charset="-128"/>
                <a:ea typeface="Meiryo UI" panose="020B0604030504040204" pitchFamily="50" charset="-128"/>
              </a:rPr>
              <a:t>再配布されたサブフローを</a:t>
            </a:r>
            <a:endParaRPr lang="en-US" altLang="ja-JP" sz="1600" dirty="0">
              <a:solidFill>
                <a:schemeClr val="tx1"/>
              </a:solidFill>
              <a:latin typeface="Meiryo UI" panose="020B0604030504040204" pitchFamily="50" charset="-128"/>
              <a:ea typeface="Meiryo UI" panose="020B0604030504040204" pitchFamily="50" charset="-128"/>
            </a:endParaRPr>
          </a:p>
          <a:p>
            <a:r>
              <a:rPr kumimoji="1" lang="ja-JP" altLang="en-US" sz="1600" dirty="0">
                <a:solidFill>
                  <a:schemeClr val="tx1"/>
                </a:solidFill>
                <a:latin typeface="Meiryo UI" panose="020B0604030504040204" pitchFamily="50" charset="-128"/>
                <a:ea typeface="Meiryo UI" panose="020B0604030504040204" pitchFamily="50" charset="-128"/>
              </a:rPr>
              <a:t>他の</a:t>
            </a:r>
            <a:r>
              <a:rPr kumimoji="1" lang="en-US" altLang="ja-JP" sz="1600" dirty="0">
                <a:solidFill>
                  <a:schemeClr val="tx1"/>
                </a:solidFill>
                <a:latin typeface="Meiryo UI" panose="020B0604030504040204" pitchFamily="50" charset="-128"/>
                <a:ea typeface="Meiryo UI" panose="020B0604030504040204" pitchFamily="50" charset="-128"/>
              </a:rPr>
              <a:t>Node-RED</a:t>
            </a:r>
            <a:r>
              <a:rPr kumimoji="1" lang="ja-JP" altLang="en-US" sz="1600" dirty="0">
                <a:solidFill>
                  <a:schemeClr val="tx1"/>
                </a:solidFill>
                <a:latin typeface="Meiryo UI" panose="020B0604030504040204" pitchFamily="50" charset="-128"/>
                <a:ea typeface="Meiryo UI" panose="020B0604030504040204" pitchFamily="50" charset="-128"/>
              </a:rPr>
              <a:t>にインポート</a:t>
            </a:r>
          </a:p>
        </p:txBody>
      </p:sp>
    </p:spTree>
    <p:extLst>
      <p:ext uri="{BB962C8B-B14F-4D97-AF65-F5344CB8AC3E}">
        <p14:creationId xmlns:p14="http://schemas.microsoft.com/office/powerpoint/2010/main" val="192244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p:txBody>
          <a:bodyPr/>
          <a:lstStyle/>
          <a:p>
            <a:pPr>
              <a:defRPr/>
            </a:pPr>
            <a:fld id="{ED881F7E-4721-4672-B9D1-22F8E31EDEB5}" type="slidenum">
              <a:rPr lang="en-US" altLang="ja-JP" smtClean="0"/>
              <a:pPr>
                <a:defRPr/>
              </a:pPr>
              <a:t>17</a:t>
            </a:fld>
            <a:endParaRPr lang="en-US" altLang="ja-JP"/>
          </a:p>
        </p:txBody>
      </p:sp>
      <p:sp>
        <p:nvSpPr>
          <p:cNvPr id="11" name="テキスト ボックス 10"/>
          <p:cNvSpPr txBox="1"/>
          <p:nvPr/>
        </p:nvSpPr>
        <p:spPr>
          <a:xfrm>
            <a:off x="561600" y="3164400"/>
            <a:ext cx="4997002" cy="369332"/>
          </a:xfrm>
          <a:prstGeom prst="rect">
            <a:avLst/>
          </a:prstGeom>
          <a:noFill/>
        </p:spPr>
        <p:txBody>
          <a:bodyPr wrap="square" rtlCol="0">
            <a:spAutoFit/>
          </a:bodyPr>
          <a:lstStyle/>
          <a:p>
            <a:r>
              <a:rPr lang="en-US" altLang="ja-JP" sz="2000" dirty="0">
                <a:solidFill>
                  <a:schemeClr val="tx1"/>
                </a:solidFill>
                <a:latin typeface="+mj-ea"/>
                <a:ea typeface="+mj-ea"/>
              </a:rPr>
              <a:t>Node-RED v1.0</a:t>
            </a:r>
            <a:r>
              <a:rPr lang="ja-JP" altLang="en-US" sz="2000" dirty="0">
                <a:solidFill>
                  <a:schemeClr val="tx1"/>
                </a:solidFill>
                <a:latin typeface="+mj-ea"/>
                <a:ea typeface="+mj-ea"/>
              </a:rPr>
              <a:t>機能紹介</a:t>
            </a:r>
          </a:p>
        </p:txBody>
      </p:sp>
      <p:sp>
        <p:nvSpPr>
          <p:cNvPr id="12" name="テキスト ボックス 11"/>
          <p:cNvSpPr txBox="1"/>
          <p:nvPr/>
        </p:nvSpPr>
        <p:spPr>
          <a:xfrm>
            <a:off x="561600" y="4410000"/>
            <a:ext cx="4997002" cy="341632"/>
          </a:xfrm>
          <a:prstGeom prst="rect">
            <a:avLst/>
          </a:prstGeom>
          <a:noFill/>
        </p:spPr>
        <p:txBody>
          <a:bodyPr wrap="square" rtlCol="0">
            <a:spAutoFit/>
          </a:bodyPr>
          <a:lstStyle/>
          <a:p>
            <a:r>
              <a:rPr lang="en-US" altLang="ja-JP" sz="1800" dirty="0">
                <a:solidFill>
                  <a:schemeClr val="tx1"/>
                </a:solidFill>
                <a:latin typeface="+mn-ea"/>
                <a:ea typeface="+mn-ea"/>
              </a:rPr>
              <a:t>2020/03/04</a:t>
            </a:r>
            <a:endParaRPr lang="ja-JP" altLang="en-US" sz="1800" dirty="0">
              <a:solidFill>
                <a:schemeClr val="tx1"/>
              </a:solidFill>
              <a:latin typeface="+mn-ea"/>
              <a:ea typeface="+mn-ea"/>
            </a:endParaRPr>
          </a:p>
        </p:txBody>
      </p:sp>
      <p:sp>
        <p:nvSpPr>
          <p:cNvPr id="15" name="テキスト ボックス 14"/>
          <p:cNvSpPr txBox="1"/>
          <p:nvPr/>
        </p:nvSpPr>
        <p:spPr>
          <a:xfrm>
            <a:off x="561600" y="5320800"/>
            <a:ext cx="4997002" cy="369332"/>
          </a:xfrm>
          <a:prstGeom prst="rect">
            <a:avLst/>
          </a:prstGeom>
          <a:noFill/>
        </p:spPr>
        <p:txBody>
          <a:bodyPr wrap="square" rtlCol="0">
            <a:spAutoFit/>
          </a:bodyPr>
          <a:lstStyle/>
          <a:p>
            <a:r>
              <a:rPr lang="ja-JP" altLang="en-US" sz="2000" dirty="0">
                <a:solidFill>
                  <a:schemeClr val="tx1"/>
                </a:solidFill>
                <a:latin typeface="+mn-ea"/>
                <a:ea typeface="+mn-ea"/>
              </a:rPr>
              <a:t>西山、東村、松浦、横井</a:t>
            </a:r>
          </a:p>
        </p:txBody>
      </p:sp>
      <p:sp>
        <p:nvSpPr>
          <p:cNvPr id="19" name="テキスト ボックス 18"/>
          <p:cNvSpPr txBox="1"/>
          <p:nvPr/>
        </p:nvSpPr>
        <p:spPr>
          <a:xfrm>
            <a:off x="561600" y="2152800"/>
            <a:ext cx="997200" cy="507831"/>
          </a:xfrm>
          <a:prstGeom prst="rect">
            <a:avLst/>
          </a:prstGeom>
          <a:noFill/>
        </p:spPr>
        <p:txBody>
          <a:bodyPr wrap="square" rtlCol="0">
            <a:spAutoFit/>
          </a:bodyPr>
          <a:lstStyle/>
          <a:p>
            <a:r>
              <a:rPr kumimoji="1" lang="en-US" altLang="ja-JP" sz="3000" dirty="0">
                <a:solidFill>
                  <a:schemeClr val="tx1"/>
                </a:solidFill>
                <a:latin typeface="+mn-ea"/>
                <a:ea typeface="+mn-ea"/>
              </a:rPr>
              <a:t>END</a:t>
            </a:r>
            <a:endParaRPr kumimoji="1" lang="ja-JP" altLang="en-US" sz="3000" dirty="0">
              <a:solidFill>
                <a:schemeClr val="tx1"/>
              </a:solidFill>
              <a:latin typeface="+mn-ea"/>
              <a:ea typeface="+mn-ea"/>
            </a:endParaRPr>
          </a:p>
        </p:txBody>
      </p:sp>
    </p:spTree>
    <p:extLst>
      <p:ext uri="{BB962C8B-B14F-4D97-AF65-F5344CB8AC3E}">
        <p14:creationId xmlns:p14="http://schemas.microsoft.com/office/powerpoint/2010/main" val="3616000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5735096"/>
      </p:ext>
    </p:extLst>
  </p:cSld>
  <p:clrMapOvr>
    <a:masterClrMapping/>
  </p:clrMapOvr>
  <p:transition>
    <p:randomBa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7473521" cy="6063198"/>
          </a:xfrm>
          <a:prstGeom prst="rect">
            <a:avLst/>
          </a:prstGeom>
          <a:noFill/>
          <a:ln w="3175" cap="rnd">
            <a:noFill/>
            <a:miter lim="800000"/>
            <a:headEnd/>
            <a:tailEnd/>
          </a:ln>
          <a:effectLst/>
        </p:spPr>
        <p:txBody>
          <a:bodyPr wrap="none" anchor="t">
            <a:spAutoFit/>
          </a:bodyPr>
          <a:lstStyle/>
          <a:p>
            <a:pPr fontAlgn="auto">
              <a:lnSpc>
                <a:spcPct val="100000"/>
              </a:lnSpc>
              <a:spcBef>
                <a:spcPts val="0"/>
              </a:spcBef>
              <a:spcAft>
                <a:spcPts val="0"/>
              </a:spcAft>
              <a:defRPr/>
            </a:pPr>
            <a:r>
              <a:rPr kumimoji="0" lang="ja-JP" altLang="en-US" sz="2400" kern="0" dirty="0">
                <a:solidFill>
                  <a:srgbClr val="000000"/>
                </a:solidFill>
                <a:latin typeface="+mn-ea"/>
              </a:rPr>
              <a:t>日立の</a:t>
            </a:r>
            <a:r>
              <a:rPr kumimoji="0" lang="en-US" altLang="ja-JP" sz="2400" kern="0" dirty="0">
                <a:solidFill>
                  <a:srgbClr val="000000"/>
                </a:solidFill>
                <a:latin typeface="+mn-ea"/>
              </a:rPr>
              <a:t>Node-RED</a:t>
            </a:r>
            <a:r>
              <a:rPr kumimoji="0" lang="ja-JP" altLang="en-US" sz="2400" kern="0" dirty="0">
                <a:solidFill>
                  <a:srgbClr val="000000"/>
                </a:solidFill>
                <a:latin typeface="+mn-ea"/>
              </a:rPr>
              <a:t>開発チームが</a:t>
            </a:r>
            <a:r>
              <a:rPr kumimoji="0" lang="en-US" altLang="ja-JP" sz="2400" kern="0" dirty="0">
                <a:solidFill>
                  <a:srgbClr val="000000"/>
                </a:solidFill>
                <a:latin typeface="+mn-ea"/>
              </a:rPr>
              <a:t>v1.0</a:t>
            </a:r>
            <a:r>
              <a:rPr kumimoji="0" lang="ja-JP" altLang="en-US" sz="2400" kern="0" dirty="0">
                <a:solidFill>
                  <a:srgbClr val="000000"/>
                </a:solidFill>
                <a:latin typeface="+mn-ea"/>
              </a:rPr>
              <a:t>の機能を中心に紹介</a:t>
            </a:r>
          </a:p>
          <a:p>
            <a:pPr fontAlgn="auto">
              <a:lnSpc>
                <a:spcPct val="100000"/>
              </a:lnSpc>
              <a:spcBef>
                <a:spcPts val="0"/>
              </a:spcBef>
              <a:spcAft>
                <a:spcPts val="0"/>
              </a:spcAft>
              <a:defRPr/>
            </a:pPr>
            <a:r>
              <a:rPr lang="ja-JP" altLang="en-US" sz="4000" kern="0" dirty="0">
                <a:solidFill>
                  <a:srgbClr val="000000"/>
                </a:solidFill>
                <a:latin typeface="+mn-ea"/>
                <a:ea typeface="HGPｺﾞｼｯｸE"/>
              </a:rPr>
              <a:t> </a:t>
            </a:r>
          </a:p>
          <a:p>
            <a:pPr marL="342900" indent="-342900" fontAlgn="auto">
              <a:lnSpc>
                <a:spcPct val="100000"/>
              </a:lnSpc>
              <a:spcBef>
                <a:spcPts val="0"/>
              </a:spcBef>
              <a:spcAft>
                <a:spcPts val="0"/>
              </a:spcAft>
              <a:buFont typeface="Arial" panose="020B0604020202020204" pitchFamily="34" charset="0"/>
              <a:buChar char="•"/>
              <a:defRPr/>
            </a:pPr>
            <a:r>
              <a:rPr kumimoji="0" lang="ja-JP" altLang="en-US" sz="2400" kern="0" dirty="0">
                <a:solidFill>
                  <a:srgbClr val="000000"/>
                </a:solidFill>
                <a:latin typeface="+mn-ea"/>
                <a:ea typeface="HGPｺﾞｼｯｸE"/>
              </a:rPr>
              <a:t>「</a:t>
            </a:r>
            <a:r>
              <a:rPr kumimoji="0" lang="en-US" altLang="ja-JP" sz="2400" kern="0" dirty="0">
                <a:solidFill>
                  <a:srgbClr val="000000"/>
                </a:solidFill>
                <a:latin typeface="+mn-ea"/>
                <a:ea typeface="HGPｺﾞｼｯｸE"/>
              </a:rPr>
              <a:t>Node-RED v1.0</a:t>
            </a:r>
            <a:r>
              <a:rPr kumimoji="0" lang="ja-JP" altLang="en-US" sz="2400" kern="0" dirty="0">
                <a:solidFill>
                  <a:srgbClr val="000000"/>
                </a:solidFill>
                <a:latin typeface="+mn-ea"/>
                <a:ea typeface="HGPｺﾞｼｯｸE"/>
              </a:rPr>
              <a:t>エディタ側機能紹介」　横井一仁</a:t>
            </a:r>
            <a:endParaRPr lang="ja-JP" altLang="en-US" sz="2400" kern="0" dirty="0">
              <a:solidFill>
                <a:srgbClr val="000000"/>
              </a:solidFill>
              <a:latin typeface="+mn-ea"/>
              <a:ea typeface="HGPｺﾞｼｯｸE"/>
            </a:endParaRPr>
          </a:p>
          <a:p>
            <a:pPr>
              <a:lnSpc>
                <a:spcPct val="100000"/>
              </a:lnSpc>
              <a:spcBef>
                <a:spcPts val="0"/>
              </a:spcBef>
              <a:spcAft>
                <a:spcPts val="0"/>
              </a:spcAft>
              <a:defRPr/>
            </a:pPr>
            <a:endParaRPr lang="ja-JP" sz="6000" dirty="0"/>
          </a:p>
          <a:p>
            <a:pPr marL="342900" indent="-342900" fontAlgn="auto">
              <a:lnSpc>
                <a:spcPct val="100000"/>
              </a:lnSpc>
              <a:spcBef>
                <a:spcPts val="0"/>
              </a:spcBef>
              <a:spcAft>
                <a:spcPts val="0"/>
              </a:spcAft>
              <a:buFont typeface="Arial" panose="020B0604020202020204" pitchFamily="34" charset="0"/>
              <a:buChar char="•"/>
              <a:defRPr/>
            </a:pPr>
            <a:r>
              <a:rPr kumimoji="0" lang="ja-JP" altLang="en-US" sz="2400" kern="0">
                <a:solidFill>
                  <a:srgbClr val="000000"/>
                </a:solidFill>
                <a:latin typeface="+mn-ea"/>
                <a:ea typeface="HGPｺﾞｼｯｸE"/>
              </a:rPr>
              <a:t>「サブフローの機能</a:t>
            </a:r>
            <a:r>
              <a:rPr kumimoji="0" lang="ja-JP" altLang="en-US" sz="2400" kern="0" dirty="0">
                <a:solidFill>
                  <a:srgbClr val="000000"/>
                </a:solidFill>
                <a:latin typeface="+mn-ea"/>
                <a:ea typeface="HGPｺﾞｼｯｸE"/>
              </a:rPr>
              <a:t>紹介」　西山博泰</a:t>
            </a:r>
            <a:endParaRPr lang="ja-JP" altLang="en-US" sz="2400" kern="0" dirty="0">
              <a:solidFill>
                <a:srgbClr val="000000"/>
              </a:solidFill>
              <a:latin typeface="+mn-ea"/>
              <a:ea typeface="HGPｺﾞｼｯｸE"/>
            </a:endParaRPr>
          </a:p>
          <a:p>
            <a:pPr fontAlgn="auto">
              <a:lnSpc>
                <a:spcPct val="100000"/>
              </a:lnSpc>
              <a:spcBef>
                <a:spcPts val="0"/>
              </a:spcBef>
              <a:spcAft>
                <a:spcPts val="0"/>
              </a:spcAft>
              <a:defRPr/>
            </a:pPr>
            <a:r>
              <a:rPr kumimoji="0" lang="ja-JP" altLang="en-US" sz="6000" kern="0" dirty="0">
                <a:solidFill>
                  <a:srgbClr val="000000"/>
                </a:solidFill>
                <a:latin typeface="+mn-ea"/>
              </a:rPr>
              <a:t> </a:t>
            </a:r>
            <a:endParaRPr kumimoji="0" lang="ja-JP" altLang="en-US" sz="2400" kern="0" dirty="0">
              <a:solidFill>
                <a:srgbClr val="000000"/>
              </a:solidFill>
              <a:latin typeface="+mn-ea"/>
            </a:endParaRPr>
          </a:p>
          <a:p>
            <a:pPr marL="342900" indent="-342900" fontAlgn="auto">
              <a:lnSpc>
                <a:spcPct val="100000"/>
              </a:lnSpc>
              <a:spcBef>
                <a:spcPts val="0"/>
              </a:spcBef>
              <a:spcAft>
                <a:spcPts val="0"/>
              </a:spcAft>
              <a:buFont typeface="Arial" panose="020B0604020202020204" pitchFamily="34" charset="0"/>
              <a:buChar char="•"/>
              <a:defRPr/>
            </a:pPr>
            <a:r>
              <a:rPr kumimoji="0" lang="ja-JP" altLang="en-US" sz="2400" kern="0" dirty="0">
                <a:solidFill>
                  <a:srgbClr val="000000"/>
                </a:solidFill>
                <a:latin typeface="+mn-ea"/>
              </a:rPr>
              <a:t>「</a:t>
            </a:r>
            <a:r>
              <a:rPr kumimoji="0" lang="en-US" altLang="ja-JP" sz="2400" kern="0" dirty="0">
                <a:solidFill>
                  <a:srgbClr val="000000"/>
                </a:solidFill>
                <a:latin typeface="+mn-ea"/>
              </a:rPr>
              <a:t>UI</a:t>
            </a:r>
            <a:r>
              <a:rPr kumimoji="0" lang="ja-JP" altLang="en-US" sz="2400" kern="0" dirty="0">
                <a:solidFill>
                  <a:srgbClr val="000000"/>
                </a:solidFill>
                <a:latin typeface="+mn-ea"/>
              </a:rPr>
              <a:t>自動テスト機能紹介」　松浦由真</a:t>
            </a:r>
          </a:p>
          <a:p>
            <a:pPr fontAlgn="auto">
              <a:lnSpc>
                <a:spcPct val="100000"/>
              </a:lnSpc>
              <a:spcBef>
                <a:spcPts val="0"/>
              </a:spcBef>
              <a:spcAft>
                <a:spcPts val="0"/>
              </a:spcAft>
              <a:defRPr/>
            </a:pPr>
            <a:r>
              <a:rPr kumimoji="0" lang="ja-JP" altLang="en-US" sz="6000" kern="0" dirty="0">
                <a:solidFill>
                  <a:srgbClr val="000000"/>
                </a:solidFill>
                <a:latin typeface="+mn-ea"/>
              </a:rPr>
              <a:t> </a:t>
            </a:r>
            <a:endParaRPr kumimoji="0" lang="ja-JP" altLang="en-US" sz="2400" kern="0" dirty="0">
              <a:solidFill>
                <a:srgbClr val="000000"/>
              </a:solidFill>
              <a:latin typeface="+mn-ea"/>
            </a:endParaRPr>
          </a:p>
          <a:p>
            <a:pPr marL="342900" indent="-342900" fontAlgn="auto">
              <a:lnSpc>
                <a:spcPct val="100000"/>
              </a:lnSpc>
              <a:spcBef>
                <a:spcPts val="0"/>
              </a:spcBef>
              <a:spcAft>
                <a:spcPts val="0"/>
              </a:spcAft>
              <a:buFont typeface="Arial" panose="020B0604020202020204" pitchFamily="34" charset="0"/>
              <a:buChar char="•"/>
              <a:defRPr/>
            </a:pPr>
            <a:r>
              <a:rPr kumimoji="0" lang="ja-JP" altLang="en-US" sz="2400" kern="0" dirty="0">
                <a:solidFill>
                  <a:srgbClr val="000000"/>
                </a:solidFill>
                <a:latin typeface="+mn-ea"/>
                <a:ea typeface="HGPｺﾞｼｯｸE"/>
              </a:rPr>
              <a:t>「</a:t>
            </a:r>
            <a:r>
              <a:rPr kumimoji="0" lang="en-US" altLang="ja-JP" sz="2400" kern="0" dirty="0">
                <a:solidFill>
                  <a:srgbClr val="000000"/>
                </a:solidFill>
                <a:latin typeface="+mn-ea"/>
                <a:ea typeface="HGPｺﾞｼｯｸE"/>
              </a:rPr>
              <a:t>Node-RED v1.0</a:t>
            </a:r>
            <a:r>
              <a:rPr kumimoji="0" lang="ja-JP" altLang="en-US" sz="2400" kern="0" dirty="0">
                <a:solidFill>
                  <a:srgbClr val="000000"/>
                </a:solidFill>
                <a:latin typeface="+mn-ea"/>
                <a:ea typeface="HGPｺﾞｼｯｸE"/>
              </a:rPr>
              <a:t>ランタイム側機能紹介」　東村邦彦</a:t>
            </a:r>
            <a:endParaRPr lang="ja-JP" altLang="en-US" sz="2400" kern="0" dirty="0">
              <a:solidFill>
                <a:srgbClr val="000000"/>
              </a:solidFill>
              <a:latin typeface="+mn-ea"/>
              <a:ea typeface="HGPｺﾞｼｯｸE"/>
            </a:endParaRPr>
          </a:p>
          <a:p>
            <a:pPr fontAlgn="auto">
              <a:lnSpc>
                <a:spcPct val="100000"/>
              </a:lnSpc>
              <a:spcBef>
                <a:spcPts val="0"/>
              </a:spcBef>
              <a:spcAft>
                <a:spcPts val="0"/>
              </a:spcAft>
              <a:defRPr/>
            </a:pPr>
            <a:endParaRPr kumimoji="0" lang="ja-JP" altLang="en-US" sz="2400" kern="0" dirty="0">
              <a:solidFill>
                <a:srgbClr val="000000"/>
              </a:solidFill>
              <a:latin typeface="+mn-ea"/>
            </a:endParaRPr>
          </a:p>
          <a:p>
            <a:pPr fontAlgn="auto">
              <a:lnSpc>
                <a:spcPct val="100000"/>
              </a:lnSpc>
              <a:spcBef>
                <a:spcPts val="0"/>
              </a:spcBef>
              <a:spcAft>
                <a:spcPts val="0"/>
              </a:spcAft>
              <a:defRPr/>
            </a:pPr>
            <a:endParaRPr kumimoji="0" lang="ja-JP" altLang="en-US" sz="2400" kern="0" dirty="0">
              <a:solidFill>
                <a:srgbClr val="000000"/>
              </a:solidFill>
              <a:latin typeface="+mn-ea"/>
            </a:endParaRPr>
          </a:p>
        </p:txBody>
      </p:sp>
      <p:sp>
        <p:nvSpPr>
          <p:cNvPr id="12" name="タイトル 11"/>
          <p:cNvSpPr>
            <a:spLocks noGrp="1"/>
          </p:cNvSpPr>
          <p:nvPr>
            <p:ph type="title"/>
          </p:nvPr>
        </p:nvSpPr>
        <p:spPr bwMode="gray">
          <a:xfrm>
            <a:off x="113191" y="179482"/>
            <a:ext cx="7326000" cy="424732"/>
          </a:xfrm>
        </p:spPr>
        <p:txBody>
          <a:bodyPr wrap="square">
            <a:spAutoFit/>
          </a:bodyPr>
          <a:lstStyle/>
          <a:p>
            <a:r>
              <a:rPr kumimoji="1" lang="ja-JP" altLang="en-US" dirty="0">
                <a:latin typeface="+mj-ea"/>
                <a:ea typeface="+mj-ea"/>
              </a:rPr>
              <a:t>登壇内容</a:t>
            </a:r>
            <a:r>
              <a:rPr lang="ja-JP" altLang="en-US" dirty="0"/>
              <a:t>、メンバ</a:t>
            </a:r>
            <a:r>
              <a:rPr kumimoji="1" lang="ja-JP" altLang="en-US" dirty="0">
                <a:latin typeface="+mj-ea"/>
                <a:ea typeface="+mj-ea"/>
              </a:rPr>
              <a:t>紹介</a:t>
            </a: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1</a:t>
            </a:fld>
            <a:endParaRPr lang="en-US" altLang="ja-JP"/>
          </a:p>
        </p:txBody>
      </p:sp>
      <p:pic>
        <p:nvPicPr>
          <p:cNvPr id="3" name="図 2" descr="黒いシャツを着ている男&#10;&#10;自動的に生成された説明">
            <a:extLst>
              <a:ext uri="{FF2B5EF4-FFF2-40B4-BE49-F238E27FC236}">
                <a16:creationId xmlns:a16="http://schemas.microsoft.com/office/drawing/2014/main" id="{ACD80BCC-9701-44CB-9FE7-0F80238A690A}"/>
              </a:ext>
            </a:extLst>
          </p:cNvPr>
          <p:cNvPicPr>
            <a:picLocks noChangeAspect="1"/>
          </p:cNvPicPr>
          <p:nvPr/>
        </p:nvPicPr>
        <p:blipFill>
          <a:blip r:embed="rId3"/>
          <a:stretch>
            <a:fillRect/>
          </a:stretch>
        </p:blipFill>
        <p:spPr>
          <a:xfrm>
            <a:off x="7407713" y="1562091"/>
            <a:ext cx="1157296" cy="1157296"/>
          </a:xfrm>
          <a:prstGeom prst="rect">
            <a:avLst/>
          </a:prstGeom>
        </p:spPr>
      </p:pic>
      <p:pic>
        <p:nvPicPr>
          <p:cNvPr id="5" name="図 4" descr="メガネを掛けた男性&#10;&#10;自動的に生成された説明">
            <a:extLst>
              <a:ext uri="{FF2B5EF4-FFF2-40B4-BE49-F238E27FC236}">
                <a16:creationId xmlns:a16="http://schemas.microsoft.com/office/drawing/2014/main" id="{689CF3A5-9152-4D7A-8D7B-AF58E059B653}"/>
              </a:ext>
            </a:extLst>
          </p:cNvPr>
          <p:cNvPicPr>
            <a:picLocks noChangeAspect="1"/>
          </p:cNvPicPr>
          <p:nvPr/>
        </p:nvPicPr>
        <p:blipFill>
          <a:blip r:embed="rId4"/>
          <a:stretch>
            <a:fillRect/>
          </a:stretch>
        </p:blipFill>
        <p:spPr>
          <a:xfrm>
            <a:off x="7407713" y="5386238"/>
            <a:ext cx="1157297" cy="1157297"/>
          </a:xfrm>
          <a:prstGeom prst="rect">
            <a:avLst/>
          </a:prstGeom>
        </p:spPr>
      </p:pic>
      <p:pic>
        <p:nvPicPr>
          <p:cNvPr id="8" name="図 7" descr="おもちゃ, 人形, 電話 が含まれている画像&#10;&#10;自動的に生成された説明">
            <a:extLst>
              <a:ext uri="{FF2B5EF4-FFF2-40B4-BE49-F238E27FC236}">
                <a16:creationId xmlns:a16="http://schemas.microsoft.com/office/drawing/2014/main" id="{1E4D89C5-DE73-4DA0-A8E3-8A5AFB4272AA}"/>
              </a:ext>
            </a:extLst>
          </p:cNvPr>
          <p:cNvPicPr>
            <a:picLocks noChangeAspect="1"/>
          </p:cNvPicPr>
          <p:nvPr/>
        </p:nvPicPr>
        <p:blipFill rotWithShape="1">
          <a:blip r:embed="rId5"/>
          <a:srcRect r="15632" b="15632"/>
          <a:stretch/>
        </p:blipFill>
        <p:spPr>
          <a:xfrm>
            <a:off x="7407713" y="4106634"/>
            <a:ext cx="1157297" cy="1157297"/>
          </a:xfrm>
          <a:prstGeom prst="rect">
            <a:avLst/>
          </a:prstGeom>
        </p:spPr>
      </p:pic>
      <p:pic>
        <p:nvPicPr>
          <p:cNvPr id="10" name="図 9" descr="メガネをかけた男性の白黒写真&#10;&#10;自動的に生成された説明">
            <a:extLst>
              <a:ext uri="{FF2B5EF4-FFF2-40B4-BE49-F238E27FC236}">
                <a16:creationId xmlns:a16="http://schemas.microsoft.com/office/drawing/2014/main" id="{058B4A64-F3CA-4320-B1DF-CEA606B25B3A}"/>
              </a:ext>
            </a:extLst>
          </p:cNvPr>
          <p:cNvPicPr>
            <a:picLocks noChangeAspect="1"/>
          </p:cNvPicPr>
          <p:nvPr/>
        </p:nvPicPr>
        <p:blipFill>
          <a:blip r:embed="rId6"/>
          <a:stretch>
            <a:fillRect/>
          </a:stretch>
        </p:blipFill>
        <p:spPr>
          <a:xfrm>
            <a:off x="7407713" y="2801257"/>
            <a:ext cx="1157296" cy="1157296"/>
          </a:xfrm>
          <a:prstGeom prst="rect">
            <a:avLst/>
          </a:prstGeom>
        </p:spPr>
      </p:pic>
    </p:spTree>
    <p:extLst>
      <p:ext uri="{BB962C8B-B14F-4D97-AF65-F5344CB8AC3E}">
        <p14:creationId xmlns:p14="http://schemas.microsoft.com/office/powerpoint/2010/main" val="2414511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8871339" cy="1908215"/>
          </a:xfrm>
          <a:prstGeom prst="rect">
            <a:avLst/>
          </a:prstGeom>
          <a:noFill/>
          <a:ln w="3175" cap="rnd">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2200" kern="0" dirty="0">
                <a:solidFill>
                  <a:srgbClr val="000000"/>
                </a:solidFill>
                <a:latin typeface="+mn-ea"/>
                <a:ea typeface="+mn-ea"/>
              </a:rPr>
              <a:t>IoT</a:t>
            </a:r>
            <a:r>
              <a:rPr kumimoji="0" lang="ja-JP" altLang="en-US" sz="2200" kern="0" dirty="0">
                <a:solidFill>
                  <a:srgbClr val="000000"/>
                </a:solidFill>
                <a:latin typeface="+mn-ea"/>
                <a:ea typeface="+mn-ea"/>
              </a:rPr>
              <a:t>アプリケーション向けのノンプログラミング開発ツール</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00" kern="0" dirty="0">
                <a:solidFill>
                  <a:srgbClr val="000000"/>
                </a:solidFill>
                <a:latin typeface="+mn-ea"/>
                <a:ea typeface="+mn-ea"/>
              </a:rPr>
              <a:t>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200" kern="0" dirty="0">
                <a:solidFill>
                  <a:srgbClr val="000000"/>
                </a:solidFill>
                <a:latin typeface="+mn-ea"/>
                <a:ea typeface="+mn-ea"/>
              </a:rPr>
              <a:t>迅速な開発を可能とするビジュアルプログラミング環境</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00" kern="0" dirty="0">
                <a:solidFill>
                  <a:srgbClr val="000000"/>
                </a:solidFill>
                <a:latin typeface="+mn-ea"/>
                <a:ea typeface="+mn-ea"/>
              </a:rPr>
              <a:t>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200" kern="0" dirty="0">
                <a:solidFill>
                  <a:srgbClr val="000000"/>
                </a:solidFill>
                <a:latin typeface="+mn-ea"/>
                <a:ea typeface="+mn-ea"/>
              </a:rPr>
              <a:t>新機能を追加できる様々なコネクタ</a:t>
            </a:r>
            <a:r>
              <a:rPr kumimoji="0" lang="en-US" altLang="ja-JP" sz="2200" kern="0" dirty="0">
                <a:solidFill>
                  <a:srgbClr val="000000"/>
                </a:solidFill>
                <a:latin typeface="+mn-ea"/>
                <a:ea typeface="+mn-ea"/>
              </a:rPr>
              <a:t>(Node-RED</a:t>
            </a:r>
            <a:r>
              <a:rPr kumimoji="0" lang="ja-JP" altLang="en-US" sz="2200" kern="0" dirty="0">
                <a:solidFill>
                  <a:srgbClr val="000000"/>
                </a:solidFill>
                <a:latin typeface="+mn-ea"/>
                <a:ea typeface="+mn-ea"/>
              </a:rPr>
              <a:t>のノード</a:t>
            </a:r>
            <a:r>
              <a:rPr kumimoji="0" lang="en-US" altLang="ja-JP" sz="2200" kern="0" dirty="0">
                <a:solidFill>
                  <a:srgbClr val="000000"/>
                </a:solidFill>
                <a:latin typeface="+mn-ea"/>
                <a:ea typeface="+mn-ea"/>
              </a:rPr>
              <a:t>)</a:t>
            </a:r>
            <a:r>
              <a:rPr kumimoji="0" lang="ja-JP" altLang="en-US" sz="2200" kern="0" dirty="0">
                <a:solidFill>
                  <a:srgbClr val="000000"/>
                </a:solidFill>
                <a:latin typeface="+mn-ea"/>
                <a:ea typeface="+mn-ea"/>
              </a:rPr>
              <a:t>が存在</a:t>
            </a: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000" kern="0" dirty="0">
                <a:solidFill>
                  <a:srgbClr val="000000"/>
                </a:solidFill>
                <a:latin typeface="+mn-ea"/>
                <a:ea typeface="+mn-ea"/>
              </a:rPr>
              <a:t>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200" kern="0" dirty="0">
                <a:solidFill>
                  <a:srgbClr val="000000"/>
                </a:solidFill>
                <a:latin typeface="+mn-ea"/>
                <a:ea typeface="+mn-ea"/>
              </a:rPr>
              <a:t>Linux Foundation(</a:t>
            </a:r>
            <a:r>
              <a:rPr kumimoji="0" lang="en-US" altLang="ja-JP" sz="2200" kern="0" dirty="0" err="1">
                <a:solidFill>
                  <a:srgbClr val="000000"/>
                </a:solidFill>
                <a:latin typeface="+mn-ea"/>
                <a:ea typeface="+mn-ea"/>
              </a:rPr>
              <a:t>OpenJS</a:t>
            </a:r>
            <a:r>
              <a:rPr kumimoji="0" lang="en-US" altLang="ja-JP" sz="2200" kern="0" dirty="0">
                <a:solidFill>
                  <a:srgbClr val="000000"/>
                </a:solidFill>
                <a:latin typeface="+mn-ea"/>
                <a:ea typeface="+mn-ea"/>
              </a:rPr>
              <a:t> Foundation)</a:t>
            </a:r>
            <a:r>
              <a:rPr kumimoji="0" lang="ja-JP" altLang="en-US" sz="2200" kern="0">
                <a:solidFill>
                  <a:srgbClr val="000000"/>
                </a:solidFill>
                <a:latin typeface="+mn-ea"/>
                <a:ea typeface="+mn-ea"/>
              </a:rPr>
              <a:t>の</a:t>
            </a:r>
            <a:r>
              <a:rPr kumimoji="0" lang="ja-JP" altLang="en-US" sz="2200" kern="0" dirty="0">
                <a:solidFill>
                  <a:srgbClr val="000000"/>
                </a:solidFill>
                <a:latin typeface="+mn-ea"/>
                <a:ea typeface="+mn-ea"/>
              </a:rPr>
              <a:t>オープンソースソフトウェア</a:t>
            </a:r>
          </a:p>
        </p:txBody>
      </p:sp>
      <p:sp>
        <p:nvSpPr>
          <p:cNvPr id="12" name="タイトル 11"/>
          <p:cNvSpPr>
            <a:spLocks noGrp="1"/>
          </p:cNvSpPr>
          <p:nvPr>
            <p:ph type="title"/>
          </p:nvPr>
        </p:nvSpPr>
        <p:spPr bwMode="gray">
          <a:xfrm>
            <a:off x="113191" y="179482"/>
            <a:ext cx="2135521" cy="424732"/>
          </a:xfrm>
        </p:spPr>
        <p:txBody>
          <a:bodyPr wrap="none">
            <a:spAutoFit/>
          </a:bodyPr>
          <a:lstStyle/>
          <a:p>
            <a:r>
              <a:rPr kumimoji="1" lang="en-US" altLang="ja-JP" dirty="0"/>
              <a:t>Node-RED</a:t>
            </a:r>
            <a:r>
              <a:rPr kumimoji="1" lang="ja-JP" altLang="en-US" dirty="0"/>
              <a:t>とは</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2</a:t>
            </a:fld>
            <a:endParaRPr lang="en-US" altLang="ja-JP"/>
          </a:p>
        </p:txBody>
      </p:sp>
      <p:grpSp>
        <p:nvGrpSpPr>
          <p:cNvPr id="5" name="グループ化 4">
            <a:extLst>
              <a:ext uri="{FF2B5EF4-FFF2-40B4-BE49-F238E27FC236}">
                <a16:creationId xmlns:a16="http://schemas.microsoft.com/office/drawing/2014/main" id="{741EBB1C-2EDE-4932-A8AC-4CFACDDFF247}"/>
              </a:ext>
            </a:extLst>
          </p:cNvPr>
          <p:cNvGrpSpPr/>
          <p:nvPr/>
        </p:nvGrpSpPr>
        <p:grpSpPr>
          <a:xfrm>
            <a:off x="366423" y="2946400"/>
            <a:ext cx="8419756" cy="3598863"/>
            <a:chOff x="331065" y="3014737"/>
            <a:chExt cx="8520385" cy="3641875"/>
          </a:xfrm>
        </p:grpSpPr>
        <p:pic>
          <p:nvPicPr>
            <p:cNvPr id="7" name="図 6">
              <a:extLst>
                <a:ext uri="{FF2B5EF4-FFF2-40B4-BE49-F238E27FC236}">
                  <a16:creationId xmlns:a16="http://schemas.microsoft.com/office/drawing/2014/main" id="{C4394664-47D3-4420-A1BB-24A41859C64C}"/>
                </a:ext>
              </a:extLst>
            </p:cNvPr>
            <p:cNvPicPr>
              <a:picLocks noChangeAspect="1"/>
            </p:cNvPicPr>
            <p:nvPr/>
          </p:nvPicPr>
          <p:blipFill rotWithShape="1">
            <a:blip r:embed="rId3"/>
            <a:srcRect t="10128"/>
            <a:stretch/>
          </p:blipFill>
          <p:spPr>
            <a:xfrm>
              <a:off x="331065" y="3014737"/>
              <a:ext cx="8520385" cy="3543791"/>
            </a:xfrm>
            <a:prstGeom prst="rect">
              <a:avLst/>
            </a:prstGeom>
          </p:spPr>
        </p:pic>
        <p:sp>
          <p:nvSpPr>
            <p:cNvPr id="8" name="四角形吹き出し 5">
              <a:extLst>
                <a:ext uri="{FF2B5EF4-FFF2-40B4-BE49-F238E27FC236}">
                  <a16:creationId xmlns:a16="http://schemas.microsoft.com/office/drawing/2014/main" id="{D4D19153-3E56-41C1-B69E-A1463763AFF0}"/>
                </a:ext>
              </a:extLst>
            </p:cNvPr>
            <p:cNvSpPr/>
            <p:nvPr/>
          </p:nvSpPr>
          <p:spPr bwMode="auto">
            <a:xfrm>
              <a:off x="1297805" y="3120780"/>
              <a:ext cx="3578311" cy="685447"/>
            </a:xfrm>
            <a:prstGeom prst="wedgeRectCallout">
              <a:avLst>
                <a:gd name="adj1" fmla="val -38099"/>
                <a:gd name="adj2" fmla="val 81266"/>
              </a:avLst>
            </a:prstGeom>
            <a:solidFill>
              <a:schemeClr val="bg1"/>
            </a:solidFill>
            <a:ln w="9525">
              <a:solidFill>
                <a:schemeClr val="tx1"/>
              </a:solidFill>
              <a:miter lim="800000"/>
              <a:headEnd/>
              <a:tailEnd/>
            </a:ln>
            <a:effectLst/>
          </p:spPr>
          <p:txBody>
            <a:bodyPr wrap="none" rtlCol="0" anchor="ctr" anchorCtr="0">
              <a:no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algn="ctr"/>
              <a:r>
                <a:rPr lang="en-US" altLang="ja-JP" sz="1600" dirty="0">
                  <a:solidFill>
                    <a:schemeClr val="tx1"/>
                  </a:solidFill>
                  <a:latin typeface="+mn-lt"/>
                </a:rPr>
                <a:t>(2) </a:t>
              </a:r>
              <a:r>
                <a:rPr lang="ja-JP" altLang="en-US" sz="1600" dirty="0">
                  <a:solidFill>
                    <a:schemeClr val="tx1"/>
                  </a:solidFill>
                  <a:latin typeface="+mn-lt"/>
                </a:rPr>
                <a:t>コネクタを中央のワークスペースへ</a:t>
              </a:r>
            </a:p>
            <a:p>
              <a:pPr algn="ctr"/>
              <a:r>
                <a:rPr lang="ja-JP" altLang="en-US" sz="1600" dirty="0">
                  <a:solidFill>
                    <a:schemeClr val="tx1"/>
                  </a:solidFill>
                  <a:latin typeface="+mn-lt"/>
                </a:rPr>
                <a:t>ドラッグアンドドロップ</a:t>
              </a:r>
              <a:endParaRPr lang="en-US" altLang="ja-JP" sz="1600" dirty="0">
                <a:solidFill>
                  <a:schemeClr val="tx1"/>
                </a:solidFill>
                <a:latin typeface="+mn-lt"/>
              </a:endParaRPr>
            </a:p>
          </p:txBody>
        </p:sp>
        <p:sp>
          <p:nvSpPr>
            <p:cNvPr id="9" name="四角形吹き出し 6">
              <a:extLst>
                <a:ext uri="{FF2B5EF4-FFF2-40B4-BE49-F238E27FC236}">
                  <a16:creationId xmlns:a16="http://schemas.microsoft.com/office/drawing/2014/main" id="{1623A59C-7CAC-4F1C-A8FE-6C9FF13672A1}"/>
                </a:ext>
              </a:extLst>
            </p:cNvPr>
            <p:cNvSpPr/>
            <p:nvPr/>
          </p:nvSpPr>
          <p:spPr bwMode="auto">
            <a:xfrm>
              <a:off x="3627435" y="5961892"/>
              <a:ext cx="2665922" cy="685447"/>
            </a:xfrm>
            <a:prstGeom prst="wedgeRectCallout">
              <a:avLst>
                <a:gd name="adj1" fmla="val -37815"/>
                <a:gd name="adj2" fmla="val -103593"/>
              </a:avLst>
            </a:prstGeom>
            <a:solidFill>
              <a:schemeClr val="bg1"/>
            </a:solidFill>
            <a:ln w="9525">
              <a:solidFill>
                <a:schemeClr val="tx1"/>
              </a:solidFill>
              <a:miter lim="800000"/>
              <a:headEnd/>
              <a:tailEnd/>
            </a:ln>
            <a:effectLst/>
          </p:spPr>
          <p:txBody>
            <a:bodyPr wrap="none" rtlCol="0" anchor="ctr" anchorCtr="0">
              <a:no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algn="ctr"/>
              <a:r>
                <a:rPr lang="en-US" altLang="ja-JP" sz="1600" dirty="0">
                  <a:solidFill>
                    <a:schemeClr val="tx1"/>
                  </a:solidFill>
                  <a:latin typeface="+mn-lt"/>
                </a:rPr>
                <a:t>(3) </a:t>
              </a:r>
              <a:r>
                <a:rPr lang="ja-JP" altLang="en-US" sz="1600" dirty="0">
                  <a:solidFill>
                    <a:schemeClr val="tx1"/>
                  </a:solidFill>
                  <a:latin typeface="+mn-lt"/>
                </a:rPr>
                <a:t>処理順でコネクタを接続</a:t>
              </a:r>
              <a:endParaRPr lang="en-US" altLang="ja-JP" sz="1600" dirty="0">
                <a:solidFill>
                  <a:schemeClr val="tx1"/>
                </a:solidFill>
                <a:latin typeface="+mn-lt"/>
              </a:endParaRPr>
            </a:p>
          </p:txBody>
        </p:sp>
        <p:sp>
          <p:nvSpPr>
            <p:cNvPr id="10" name="四角形吹き出し 7">
              <a:extLst>
                <a:ext uri="{FF2B5EF4-FFF2-40B4-BE49-F238E27FC236}">
                  <a16:creationId xmlns:a16="http://schemas.microsoft.com/office/drawing/2014/main" id="{CE103015-4DED-48FB-90C9-CC6453D5BE14}"/>
                </a:ext>
              </a:extLst>
            </p:cNvPr>
            <p:cNvSpPr/>
            <p:nvPr/>
          </p:nvSpPr>
          <p:spPr bwMode="auto">
            <a:xfrm>
              <a:off x="5075927" y="3622649"/>
              <a:ext cx="3416598" cy="685446"/>
            </a:xfrm>
            <a:prstGeom prst="wedgeRectCallout">
              <a:avLst>
                <a:gd name="adj1" fmla="val 33922"/>
                <a:gd name="adj2" fmla="val -93538"/>
              </a:avLst>
            </a:prstGeom>
            <a:solidFill>
              <a:schemeClr val="bg1"/>
            </a:solidFill>
            <a:ln w="9525">
              <a:solidFill>
                <a:schemeClr val="tx1"/>
              </a:solidFill>
              <a:miter lim="800000"/>
              <a:headEnd/>
              <a:tailEnd/>
            </a:ln>
            <a:effectLst/>
          </p:spPr>
          <p:txBody>
            <a:bodyPr wrap="none" rtlCol="0" anchor="ctr" anchorCtr="0">
              <a:no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algn="ctr"/>
              <a:r>
                <a:rPr lang="en-US" altLang="ja-JP" sz="1600" dirty="0">
                  <a:solidFill>
                    <a:schemeClr val="tx1"/>
                  </a:solidFill>
                  <a:latin typeface="+mn-lt"/>
                </a:rPr>
                <a:t>(4) </a:t>
              </a:r>
              <a:r>
                <a:rPr lang="ja-JP" altLang="en-US" sz="1600" dirty="0">
                  <a:solidFill>
                    <a:schemeClr val="tx1"/>
                  </a:solidFill>
                  <a:latin typeface="+mn-lt"/>
                </a:rPr>
                <a:t>デプロイボタンをクリックすると</a:t>
              </a:r>
            </a:p>
            <a:p>
              <a:pPr algn="ctr"/>
              <a:r>
                <a:rPr lang="ja-JP" altLang="en-US" sz="1600" dirty="0">
                  <a:solidFill>
                    <a:schemeClr val="tx1"/>
                  </a:solidFill>
                  <a:latin typeface="+mn-lt"/>
                </a:rPr>
                <a:t>直ぐにフローが動作</a:t>
              </a:r>
              <a:endParaRPr lang="en-US" altLang="ja-JP" sz="1600" dirty="0">
                <a:solidFill>
                  <a:schemeClr val="tx1"/>
                </a:solidFill>
                <a:latin typeface="+mn-lt"/>
              </a:endParaRPr>
            </a:p>
          </p:txBody>
        </p:sp>
        <p:sp>
          <p:nvSpPr>
            <p:cNvPr id="11" name="四角形吹き出し 8">
              <a:extLst>
                <a:ext uri="{FF2B5EF4-FFF2-40B4-BE49-F238E27FC236}">
                  <a16:creationId xmlns:a16="http://schemas.microsoft.com/office/drawing/2014/main" id="{A99045D7-0594-4295-95C3-00B6A15C7D41}"/>
                </a:ext>
              </a:extLst>
            </p:cNvPr>
            <p:cNvSpPr/>
            <p:nvPr/>
          </p:nvSpPr>
          <p:spPr bwMode="auto">
            <a:xfrm>
              <a:off x="403654" y="5955618"/>
              <a:ext cx="2020798" cy="700994"/>
            </a:xfrm>
            <a:prstGeom prst="wedgeRectCallout">
              <a:avLst>
                <a:gd name="adj1" fmla="val -35641"/>
                <a:gd name="adj2" fmla="val -85435"/>
              </a:avLst>
            </a:prstGeom>
            <a:solidFill>
              <a:schemeClr val="bg1"/>
            </a:solidFill>
            <a:ln w="9525">
              <a:solidFill>
                <a:schemeClr val="tx1"/>
              </a:solidFill>
              <a:miter lim="800000"/>
              <a:headEnd/>
              <a:tailEnd/>
            </a:ln>
            <a:effectLst/>
          </p:spPr>
          <p:txBody>
            <a:bodyPr wrap="none" rtlCol="0" anchor="ctr" anchorCtr="0">
              <a:noAutofit/>
            </a:bodyPr>
            <a:ls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a:lstStyle>
            <a:p>
              <a:pPr algn="ctr"/>
              <a:r>
                <a:rPr lang="en-US" altLang="ja-JP" sz="1600" dirty="0">
                  <a:solidFill>
                    <a:schemeClr val="tx1"/>
                  </a:solidFill>
                  <a:latin typeface="+mn-lt"/>
                </a:rPr>
                <a:t>(1) </a:t>
              </a:r>
              <a:r>
                <a:rPr lang="ja-JP" altLang="en-US" sz="1600" dirty="0">
                  <a:solidFill>
                    <a:schemeClr val="tx1"/>
                  </a:solidFill>
                  <a:latin typeface="+mn-lt"/>
                </a:rPr>
                <a:t>様々な機能を</a:t>
              </a:r>
              <a:br>
                <a:rPr lang="ja-JP" altLang="en-US" sz="1600" dirty="0">
                  <a:solidFill>
                    <a:schemeClr val="tx1"/>
                  </a:solidFill>
                  <a:latin typeface="+mn-lt"/>
                </a:rPr>
              </a:br>
              <a:r>
                <a:rPr lang="ja-JP" altLang="en-US" sz="1600" dirty="0">
                  <a:solidFill>
                    <a:schemeClr val="tx1"/>
                  </a:solidFill>
                  <a:latin typeface="+mn-lt"/>
                </a:rPr>
                <a:t>持つコネクタを選択</a:t>
              </a:r>
              <a:endParaRPr lang="en-US" altLang="ja-JP" sz="1600" dirty="0">
                <a:solidFill>
                  <a:schemeClr val="tx1"/>
                </a:solidFill>
                <a:latin typeface="+mn-lt"/>
              </a:endParaRPr>
            </a:p>
          </p:txBody>
        </p:sp>
        <p:cxnSp>
          <p:nvCxnSpPr>
            <p:cNvPr id="13" name="曲線コネクタ 9">
              <a:extLst>
                <a:ext uri="{FF2B5EF4-FFF2-40B4-BE49-F238E27FC236}">
                  <a16:creationId xmlns:a16="http://schemas.microsoft.com/office/drawing/2014/main" id="{C6236E82-D0F2-4E13-9F10-AE1CC1B0006A}"/>
                </a:ext>
              </a:extLst>
            </p:cNvPr>
            <p:cNvCxnSpPr/>
            <p:nvPr/>
          </p:nvCxnSpPr>
          <p:spPr bwMode="auto">
            <a:xfrm rot="5400000" flipH="1" flipV="1">
              <a:off x="1374414" y="3894402"/>
              <a:ext cx="848482" cy="1675869"/>
            </a:xfrm>
            <a:prstGeom prst="curvedConnector3">
              <a:avLst>
                <a:gd name="adj1" fmla="val 126942"/>
              </a:avLst>
            </a:prstGeom>
            <a:ln w="3810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87196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7923964" cy="5632311"/>
          </a:xfrm>
          <a:prstGeom prst="rect">
            <a:avLst/>
          </a:prstGeom>
          <a:noFill/>
          <a:ln w="3175" cap="rnd">
            <a:noFill/>
            <a:miter lim="800000"/>
            <a:headEnd/>
            <a:tailEnd/>
          </a:ln>
          <a:effectLst/>
        </p:spPr>
        <p:txBody>
          <a:bodyPr wrap="none">
            <a:spAutoFit/>
          </a:bodyPr>
          <a:lstStyle/>
          <a:p>
            <a:pPr marR="0" lvl="0" defTabSz="914400" eaLnBrk="1" fontAlgn="auto" latinLnBrk="0" hangingPunct="1">
              <a:lnSpc>
                <a:spcPct val="100000"/>
              </a:lnSpc>
              <a:spcBef>
                <a:spcPts val="0"/>
              </a:spcBef>
              <a:spcAft>
                <a:spcPts val="0"/>
              </a:spcAft>
              <a:buClrTx/>
              <a:buSzTx/>
              <a:tabLst/>
              <a:defRPr/>
            </a:pPr>
            <a:r>
              <a:rPr kumimoji="0" lang="en-US" altLang="ja-JP" sz="2200" kern="0" dirty="0">
                <a:solidFill>
                  <a:srgbClr val="000000"/>
                </a:solidFill>
                <a:latin typeface="+mn-ea"/>
              </a:rPr>
              <a:t>2019</a:t>
            </a:r>
            <a:r>
              <a:rPr kumimoji="0" lang="ja-JP" altLang="en-US" sz="2200" kern="0" dirty="0">
                <a:solidFill>
                  <a:srgbClr val="000000"/>
                </a:solidFill>
                <a:latin typeface="+mn-ea"/>
              </a:rPr>
              <a:t>年</a:t>
            </a:r>
            <a:r>
              <a:rPr kumimoji="0" lang="en-US" altLang="ja-JP" sz="2200" kern="0" dirty="0">
                <a:solidFill>
                  <a:srgbClr val="000000"/>
                </a:solidFill>
                <a:latin typeface="+mn-ea"/>
              </a:rPr>
              <a:t>9</a:t>
            </a:r>
            <a:r>
              <a:rPr kumimoji="0" lang="ja-JP" altLang="en-US" sz="2200" kern="0" dirty="0">
                <a:solidFill>
                  <a:srgbClr val="000000"/>
                </a:solidFill>
                <a:latin typeface="+mn-ea"/>
              </a:rPr>
              <a:t>月</a:t>
            </a:r>
            <a:r>
              <a:rPr kumimoji="0" lang="en-US" altLang="ja-JP" sz="2200" kern="0" dirty="0">
                <a:solidFill>
                  <a:srgbClr val="000000"/>
                </a:solidFill>
                <a:latin typeface="+mn-ea"/>
              </a:rPr>
              <a:t>30</a:t>
            </a:r>
            <a:r>
              <a:rPr kumimoji="0" lang="ja-JP" altLang="en-US" sz="2200" kern="0" dirty="0">
                <a:solidFill>
                  <a:srgbClr val="000000"/>
                </a:solidFill>
                <a:latin typeface="+mn-ea"/>
              </a:rPr>
              <a:t>日に</a:t>
            </a:r>
            <a:r>
              <a:rPr kumimoji="0" lang="en-US" altLang="ja-JP" sz="2200" kern="0" dirty="0">
                <a:solidFill>
                  <a:srgbClr val="000000"/>
                </a:solidFill>
                <a:latin typeface="+mn-ea"/>
              </a:rPr>
              <a:t>Node-RED</a:t>
            </a:r>
            <a:r>
              <a:rPr kumimoji="0" lang="ja-JP" altLang="en-US" sz="2200" kern="0" dirty="0">
                <a:solidFill>
                  <a:srgbClr val="000000"/>
                </a:solidFill>
                <a:latin typeface="+mn-ea"/>
              </a:rPr>
              <a:t>の正式版</a:t>
            </a:r>
            <a:r>
              <a:rPr kumimoji="0" lang="en-US" altLang="ja-JP" sz="2200" kern="0" dirty="0">
                <a:solidFill>
                  <a:srgbClr val="000000"/>
                </a:solidFill>
                <a:latin typeface="+mn-ea"/>
              </a:rPr>
              <a:t>v1.0</a:t>
            </a:r>
            <a:r>
              <a:rPr kumimoji="0" lang="ja-JP" altLang="en-US" sz="2200" kern="0" dirty="0">
                <a:solidFill>
                  <a:srgbClr val="000000"/>
                </a:solidFill>
                <a:latin typeface="+mn-ea"/>
              </a:rPr>
              <a:t>をリリース</a:t>
            </a:r>
            <a:endParaRPr kumimoji="0" lang="en-US" altLang="ja-JP" sz="2200" kern="0" dirty="0">
              <a:solidFill>
                <a:srgbClr val="000000"/>
              </a:solidFill>
              <a:latin typeface="+mn-e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ja-JP" sz="2200" kern="0" dirty="0">
              <a:solidFill>
                <a:srgbClr val="000000"/>
              </a:solidFill>
              <a:latin typeface="+mn-ea"/>
            </a:endParaRPr>
          </a:p>
          <a:p>
            <a:pPr marL="342900" indent="-342900" fontAlgn="auto">
              <a:lnSpc>
                <a:spcPct val="100000"/>
              </a:lnSpc>
              <a:spcBef>
                <a:spcPts val="0"/>
              </a:spcBef>
              <a:spcAft>
                <a:spcPts val="0"/>
              </a:spcAft>
              <a:buFont typeface="Arial" panose="020B0604020202020204" pitchFamily="34" charset="0"/>
              <a:buChar char="•"/>
              <a:defRPr/>
            </a:pPr>
            <a:r>
              <a:rPr kumimoji="0" lang="en-US" altLang="ja-JP" sz="2200" kern="0" dirty="0">
                <a:solidFill>
                  <a:srgbClr val="000000"/>
                </a:solidFill>
                <a:latin typeface="+mn-ea"/>
              </a:rPr>
              <a:t>Node-RED</a:t>
            </a:r>
            <a:r>
              <a:rPr kumimoji="0" lang="ja-JP" altLang="en-US" sz="2200" kern="0" dirty="0">
                <a:solidFill>
                  <a:srgbClr val="000000"/>
                </a:solidFill>
                <a:latin typeface="+mn-ea"/>
              </a:rPr>
              <a:t>が成熟、安定し、生産性を高めるためのツールとして</a:t>
            </a:r>
            <a:br>
              <a:rPr kumimoji="0" lang="en-US" altLang="ja-JP" sz="2200" kern="0" dirty="0">
                <a:solidFill>
                  <a:srgbClr val="000000"/>
                </a:solidFill>
                <a:latin typeface="+mn-ea"/>
              </a:rPr>
            </a:br>
            <a:r>
              <a:rPr kumimoji="0" lang="ja-JP" altLang="en-US" sz="2200" kern="0" dirty="0">
                <a:solidFill>
                  <a:srgbClr val="000000"/>
                </a:solidFill>
                <a:latin typeface="+mn-ea"/>
              </a:rPr>
              <a:t>プロダクション利用のための整備が整ったことを示すリリース</a:t>
            </a:r>
            <a:endParaRPr kumimoji="0" lang="en-US" altLang="ja-JP" sz="2200" kern="0" dirty="0">
              <a:solidFill>
                <a:srgbClr val="000000"/>
              </a:solidFill>
              <a:latin typeface="+mn-ea"/>
            </a:endParaRPr>
          </a:p>
          <a:p>
            <a:pPr marR="0" lvl="0" defTabSz="914400" eaLnBrk="1" fontAlgn="auto" latinLnBrk="0" hangingPunct="1">
              <a:lnSpc>
                <a:spcPct val="100000"/>
              </a:lnSpc>
              <a:spcBef>
                <a:spcPts val="0"/>
              </a:spcBef>
              <a:spcAft>
                <a:spcPts val="0"/>
              </a:spcAft>
              <a:buClrTx/>
              <a:buSzTx/>
              <a:tabLst/>
              <a:defRPr/>
            </a:pPr>
            <a:endParaRPr kumimoji="0" lang="ja-JP" altLang="en-US" sz="2200" kern="0" dirty="0">
              <a:solidFill>
                <a:srgbClr val="000000"/>
              </a:solidFill>
              <a:latin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200" kern="0" dirty="0">
                <a:solidFill>
                  <a:srgbClr val="000000"/>
                </a:solidFill>
                <a:latin typeface="+mn-ea"/>
              </a:rPr>
              <a:t>v1.0</a:t>
            </a:r>
            <a:r>
              <a:rPr kumimoji="0" lang="ja-JP" altLang="en-US" sz="2200" kern="0" dirty="0">
                <a:solidFill>
                  <a:srgbClr val="000000"/>
                </a:solidFill>
                <a:latin typeface="+mn-ea"/>
              </a:rPr>
              <a:t>の新機能</a:t>
            </a:r>
            <a:endParaRPr kumimoji="0" lang="en-US" altLang="ja-JP" sz="2200" kern="0" dirty="0">
              <a:solidFill>
                <a:srgbClr val="000000"/>
              </a:solidFill>
              <a:latin typeface="+mn-ea"/>
            </a:endParaRP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パレットのカテゴリ、ノードの配置変更</a:t>
            </a:r>
            <a:endParaRPr kumimoji="0" lang="en-US" altLang="ja-JP" sz="1800" kern="0" dirty="0">
              <a:solidFill>
                <a:srgbClr val="000000"/>
              </a:solidFill>
              <a:latin typeface="+mn-ea"/>
            </a:endParaRPr>
          </a:p>
          <a:p>
            <a:pPr marL="800100" lvl="1" indent="-342900" fontAlgn="auto">
              <a:lnSpc>
                <a:spcPct val="100000"/>
              </a:lnSpc>
              <a:spcBef>
                <a:spcPts val="0"/>
              </a:spcBef>
              <a:spcAft>
                <a:spcPts val="0"/>
              </a:spcAft>
              <a:buFontTx/>
              <a:buChar char="-"/>
              <a:defRPr/>
            </a:pPr>
            <a:r>
              <a:rPr kumimoji="0" lang="en-US" altLang="ja-JP" sz="1800" kern="0" dirty="0">
                <a:solidFill>
                  <a:srgbClr val="000000"/>
                </a:solidFill>
                <a:latin typeface="+mn-ea"/>
              </a:rPr>
              <a:t>complete</a:t>
            </a:r>
            <a:r>
              <a:rPr kumimoji="0" lang="ja-JP" altLang="en-US" sz="1800" kern="0" dirty="0">
                <a:solidFill>
                  <a:srgbClr val="000000"/>
                </a:solidFill>
                <a:latin typeface="+mn-ea"/>
              </a:rPr>
              <a:t>ノード</a:t>
            </a:r>
            <a:endParaRPr kumimoji="0" lang="en-US" altLang="ja-JP" sz="1800" kern="0" dirty="0">
              <a:solidFill>
                <a:srgbClr val="000000"/>
              </a:solidFill>
              <a:latin typeface="+mn-ea"/>
            </a:endParaRP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ビジュアル</a:t>
            </a:r>
            <a:r>
              <a:rPr kumimoji="0" lang="en-US" altLang="ja-JP" sz="1800" kern="0" dirty="0">
                <a:solidFill>
                  <a:srgbClr val="000000"/>
                </a:solidFill>
                <a:latin typeface="+mn-ea"/>
              </a:rPr>
              <a:t>JSON</a:t>
            </a:r>
            <a:r>
              <a:rPr kumimoji="0" lang="ja-JP" altLang="en-US" sz="1800" kern="0" dirty="0">
                <a:solidFill>
                  <a:srgbClr val="000000"/>
                </a:solidFill>
                <a:latin typeface="+mn-ea"/>
              </a:rPr>
              <a:t>エディタ</a:t>
            </a:r>
            <a:endParaRPr kumimoji="0" lang="en-US" altLang="ja-JP" sz="1800" kern="0" dirty="0">
              <a:solidFill>
                <a:srgbClr val="000000"/>
              </a:solidFill>
              <a:latin typeface="+mn-ea"/>
            </a:endParaRP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アクションリスト</a:t>
            </a: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ショートカットキー、クイックワイヤリング</a:t>
            </a:r>
            <a:endParaRPr kumimoji="0" lang="en-US" altLang="ja-JP" sz="1800" kern="0" dirty="0">
              <a:solidFill>
                <a:srgbClr val="000000"/>
              </a:solidFill>
              <a:latin typeface="+mn-ea"/>
            </a:endParaRP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読み込み</a:t>
            </a:r>
            <a:r>
              <a:rPr kumimoji="0" lang="en-US" altLang="ja-JP" sz="1800" kern="0" dirty="0">
                <a:solidFill>
                  <a:srgbClr val="000000"/>
                </a:solidFill>
                <a:latin typeface="+mn-ea"/>
              </a:rPr>
              <a:t>/</a:t>
            </a:r>
            <a:r>
              <a:rPr kumimoji="0" lang="ja-JP" altLang="en-US" sz="1800" kern="0" dirty="0">
                <a:solidFill>
                  <a:srgbClr val="000000"/>
                </a:solidFill>
                <a:latin typeface="+mn-ea"/>
              </a:rPr>
              <a:t>書き込みダイアログの</a:t>
            </a:r>
            <a:r>
              <a:rPr kumimoji="0" lang="en-US" altLang="ja-JP" sz="1800" kern="0" dirty="0">
                <a:solidFill>
                  <a:srgbClr val="000000"/>
                </a:solidFill>
                <a:latin typeface="+mn-ea"/>
              </a:rPr>
              <a:t>UI</a:t>
            </a:r>
            <a:r>
              <a:rPr kumimoji="0" lang="ja-JP" altLang="en-US" sz="1800" kern="0" dirty="0">
                <a:solidFill>
                  <a:srgbClr val="000000"/>
                </a:solidFill>
                <a:latin typeface="+mn-ea"/>
              </a:rPr>
              <a:t>変更</a:t>
            </a:r>
            <a:endParaRPr kumimoji="0" lang="en-US" altLang="ja-JP" sz="1800" kern="0" dirty="0">
              <a:solidFill>
                <a:srgbClr val="000000"/>
              </a:solidFill>
              <a:latin typeface="+mn-ea"/>
            </a:endParaRP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コンテキストサイドバーの自動更新</a:t>
            </a: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言語選択</a:t>
            </a: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サブフロー拡張</a:t>
            </a: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非同期メッセージパッシング</a:t>
            </a:r>
          </a:p>
          <a:p>
            <a:pPr marL="800100" lvl="1" indent="-342900" fontAlgn="auto">
              <a:lnSpc>
                <a:spcPct val="100000"/>
              </a:lnSpc>
              <a:spcBef>
                <a:spcPts val="0"/>
              </a:spcBef>
              <a:spcAft>
                <a:spcPts val="0"/>
              </a:spcAft>
              <a:buFontTx/>
              <a:buChar char="-"/>
              <a:defRPr/>
            </a:pPr>
            <a:r>
              <a:rPr kumimoji="0" lang="en-US" altLang="ja-JP" sz="1800" kern="0" dirty="0">
                <a:solidFill>
                  <a:srgbClr val="000000"/>
                </a:solidFill>
                <a:latin typeface="+mn-ea"/>
              </a:rPr>
              <a:t>Node Send API</a:t>
            </a:r>
          </a:p>
          <a:p>
            <a:pPr lvl="1" fontAlgn="auto">
              <a:lnSpc>
                <a:spcPct val="100000"/>
              </a:lnSpc>
              <a:spcBef>
                <a:spcPts val="0"/>
              </a:spcBef>
              <a:spcAft>
                <a:spcPts val="0"/>
              </a:spcAft>
              <a:defRPr/>
            </a:pPr>
            <a:endParaRPr kumimoji="0" lang="ja-JP" altLang="en-US" sz="2000" kern="0" dirty="0">
              <a:solidFill>
                <a:srgbClr val="000000"/>
              </a:solidFill>
              <a:latin typeface="+mn-ea"/>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ja-JP" sz="1000" dirty="0">
                <a:hlinkClick r:id="rId3"/>
              </a:rPr>
              <a:t>https://nodered.jp/blog/2019/09/30/version-1-0-released</a:t>
            </a:r>
            <a:endParaRPr kumimoji="0" lang="en-US" altLang="ja-JP" sz="1000" kern="0" dirty="0">
              <a:solidFill>
                <a:srgbClr val="000000"/>
              </a:solidFill>
              <a:latin typeface="+mn-ea"/>
            </a:endParaRPr>
          </a:p>
        </p:txBody>
      </p:sp>
      <p:sp>
        <p:nvSpPr>
          <p:cNvPr id="12" name="タイトル 11"/>
          <p:cNvSpPr>
            <a:spLocks noGrp="1"/>
          </p:cNvSpPr>
          <p:nvPr>
            <p:ph type="title"/>
          </p:nvPr>
        </p:nvSpPr>
        <p:spPr bwMode="gray">
          <a:xfrm>
            <a:off x="113191" y="179482"/>
            <a:ext cx="7326000" cy="424732"/>
          </a:xfrm>
        </p:spPr>
        <p:txBody>
          <a:bodyPr wrap="square">
            <a:spAutoFit/>
          </a:bodyPr>
          <a:lstStyle/>
          <a:p>
            <a:r>
              <a:rPr kumimoji="1" lang="en-US" altLang="ja-JP" dirty="0">
                <a:latin typeface="+mj-ea"/>
                <a:ea typeface="+mj-ea"/>
              </a:rPr>
              <a:t>Node-RED v1.0</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3</a:t>
            </a:fld>
            <a:endParaRPr lang="en-US" altLang="ja-JP"/>
          </a:p>
        </p:txBody>
      </p:sp>
      <p:pic>
        <p:nvPicPr>
          <p:cNvPr id="5" name="図 4">
            <a:extLst>
              <a:ext uri="{FF2B5EF4-FFF2-40B4-BE49-F238E27FC236}">
                <a16:creationId xmlns:a16="http://schemas.microsoft.com/office/drawing/2014/main" id="{4BAD91E2-7521-A147-991D-AEF9230333D5}"/>
              </a:ext>
            </a:extLst>
          </p:cNvPr>
          <p:cNvPicPr>
            <a:picLocks noChangeAspect="1"/>
          </p:cNvPicPr>
          <p:nvPr/>
        </p:nvPicPr>
        <p:blipFill>
          <a:blip r:embed="rId4"/>
          <a:stretch>
            <a:fillRect/>
          </a:stretch>
        </p:blipFill>
        <p:spPr>
          <a:xfrm>
            <a:off x="5291416" y="4347421"/>
            <a:ext cx="3394365" cy="1906502"/>
          </a:xfrm>
          <a:prstGeom prst="rect">
            <a:avLst/>
          </a:prstGeom>
        </p:spPr>
      </p:pic>
      <p:sp>
        <p:nvSpPr>
          <p:cNvPr id="10" name="Text Box 33">
            <a:extLst>
              <a:ext uri="{FF2B5EF4-FFF2-40B4-BE49-F238E27FC236}">
                <a16:creationId xmlns:a16="http://schemas.microsoft.com/office/drawing/2014/main" id="{A93CEAE9-DE6E-7E4B-9D25-C6DE4C56315B}"/>
              </a:ext>
            </a:extLst>
          </p:cNvPr>
          <p:cNvSpPr txBox="1">
            <a:spLocks noChangeArrowheads="1"/>
          </p:cNvSpPr>
          <p:nvPr/>
        </p:nvSpPr>
        <p:spPr bwMode="gray">
          <a:xfrm>
            <a:off x="5099300" y="2290278"/>
            <a:ext cx="3778599" cy="1938992"/>
          </a:xfrm>
          <a:prstGeom prst="rect">
            <a:avLst/>
          </a:prstGeom>
          <a:noFill/>
          <a:ln w="3175" cap="rnd">
            <a:noFill/>
            <a:miter lim="800000"/>
            <a:headEnd/>
            <a:tailEnd/>
          </a:ln>
          <a:effectLst/>
        </p:spPr>
        <p:txBody>
          <a:bodyPr wrap="none">
            <a:spAutoFit/>
          </a:bodyPr>
          <a:lstStyle/>
          <a:p>
            <a:pPr lvl="1" fontAlgn="auto">
              <a:lnSpc>
                <a:spcPct val="100000"/>
              </a:lnSpc>
              <a:spcBef>
                <a:spcPts val="0"/>
              </a:spcBef>
              <a:spcAft>
                <a:spcPts val="0"/>
              </a:spcAft>
              <a:defRPr/>
            </a:pPr>
            <a:endParaRPr kumimoji="0" lang="en-US" altLang="ja-JP" sz="1800" kern="0" dirty="0">
              <a:solidFill>
                <a:srgbClr val="000000"/>
              </a:solidFill>
              <a:latin typeface="+mn-ea"/>
            </a:endParaRPr>
          </a:p>
          <a:p>
            <a:pPr marL="285750" indent="-285750" fontAlgn="auto">
              <a:lnSpc>
                <a:spcPct val="100000"/>
              </a:lnSpc>
              <a:spcBef>
                <a:spcPts val="0"/>
              </a:spcBef>
              <a:spcAft>
                <a:spcPts val="0"/>
              </a:spcAft>
              <a:buFont typeface="Arial" panose="020B0604020202020204" pitchFamily="34" charset="0"/>
              <a:buChar char="•"/>
              <a:defRPr/>
            </a:pPr>
            <a:r>
              <a:rPr kumimoji="0" lang="en-US" altLang="ja-JP" sz="2200" kern="0" dirty="0">
                <a:solidFill>
                  <a:srgbClr val="000000"/>
                </a:solidFill>
                <a:latin typeface="+mn-ea"/>
              </a:rPr>
              <a:t>v1.0</a:t>
            </a:r>
            <a:r>
              <a:rPr kumimoji="0" lang="ja-JP" altLang="en-US" sz="2200" kern="0" dirty="0">
                <a:solidFill>
                  <a:srgbClr val="000000"/>
                </a:solidFill>
                <a:latin typeface="+mn-ea"/>
              </a:rPr>
              <a:t>開発ロードマップの</a:t>
            </a:r>
            <a:br>
              <a:rPr kumimoji="0" lang="ja-JP" altLang="en-US" sz="2200" kern="0" dirty="0">
                <a:solidFill>
                  <a:srgbClr val="000000"/>
                </a:solidFill>
                <a:latin typeface="+mn-ea"/>
              </a:rPr>
            </a:br>
            <a:r>
              <a:rPr kumimoji="0" lang="ja-JP" altLang="en-US" sz="2200" kern="0" dirty="0">
                <a:solidFill>
                  <a:srgbClr val="000000"/>
                </a:solidFill>
                <a:latin typeface="+mn-ea"/>
              </a:rPr>
              <a:t>主要機能</a:t>
            </a:r>
            <a:endParaRPr kumimoji="0" lang="en-US" altLang="ja-JP" sz="2200" kern="0" dirty="0">
              <a:solidFill>
                <a:srgbClr val="000000"/>
              </a:solidFill>
              <a:latin typeface="+mn-ea"/>
            </a:endParaRPr>
          </a:p>
          <a:p>
            <a:pPr marL="800100" lvl="1" indent="-342900" fontAlgn="auto">
              <a:lnSpc>
                <a:spcPct val="100000"/>
              </a:lnSpc>
              <a:spcBef>
                <a:spcPts val="0"/>
              </a:spcBef>
              <a:spcAft>
                <a:spcPts val="0"/>
              </a:spcAft>
              <a:buFontTx/>
              <a:buChar char="-"/>
              <a:defRPr/>
            </a:pPr>
            <a:r>
              <a:rPr kumimoji="0" lang="ja-JP" altLang="en-US" sz="1800" kern="0" dirty="0">
                <a:solidFill>
                  <a:srgbClr val="000000"/>
                </a:solidFill>
                <a:latin typeface="+mn-ea"/>
              </a:rPr>
              <a:t>プロジェクト機能</a:t>
            </a:r>
            <a:r>
              <a:rPr kumimoji="0" lang="en-US" altLang="ja-JP" sz="1800" kern="0" dirty="0">
                <a:solidFill>
                  <a:srgbClr val="000000"/>
                </a:solidFill>
                <a:latin typeface="+mn-ea"/>
              </a:rPr>
              <a:t> (v0.18〜)</a:t>
            </a:r>
            <a:endParaRPr kumimoji="0" lang="ja-JP" altLang="en-US" sz="1800" kern="0" dirty="0">
              <a:solidFill>
                <a:srgbClr val="000000"/>
              </a:solidFill>
              <a:latin typeface="+mn-ea"/>
            </a:endParaRPr>
          </a:p>
          <a:p>
            <a:pPr marL="800100" lvl="1" indent="-342900" fontAlgn="auto">
              <a:lnSpc>
                <a:spcPct val="100000"/>
              </a:lnSpc>
              <a:spcBef>
                <a:spcPts val="0"/>
              </a:spcBef>
              <a:spcAft>
                <a:spcPts val="0"/>
              </a:spcAft>
              <a:buFontTx/>
              <a:buChar char="-"/>
              <a:defRPr/>
            </a:pPr>
            <a:r>
              <a:rPr kumimoji="0" lang="en-US" altLang="ja-JP" sz="1800" kern="0" dirty="0">
                <a:solidFill>
                  <a:srgbClr val="000000"/>
                </a:solidFill>
                <a:latin typeface="+mn-ea"/>
              </a:rPr>
              <a:t>Persistent Context(v0.19〜)</a:t>
            </a:r>
            <a:endParaRPr kumimoji="0" lang="ja-JP" altLang="en-US" sz="1800" kern="0" dirty="0">
              <a:solidFill>
                <a:srgbClr val="000000"/>
              </a:solidFill>
              <a:latin typeface="+mn-ea"/>
            </a:endParaRPr>
          </a:p>
          <a:p>
            <a:pPr marL="800100" lvl="1" indent="-342900" fontAlgn="auto">
              <a:lnSpc>
                <a:spcPct val="100000"/>
              </a:lnSpc>
              <a:spcBef>
                <a:spcPts val="0"/>
              </a:spcBef>
              <a:spcAft>
                <a:spcPts val="0"/>
              </a:spcAft>
              <a:buFontTx/>
              <a:buChar char="-"/>
              <a:defRPr/>
            </a:pPr>
            <a:r>
              <a:rPr kumimoji="0" lang="en-US" altLang="ja-JP" sz="1800" kern="0" dirty="0">
                <a:solidFill>
                  <a:srgbClr val="000000"/>
                </a:solidFill>
                <a:latin typeface="+mn-ea"/>
              </a:rPr>
              <a:t>UI</a:t>
            </a:r>
            <a:r>
              <a:rPr kumimoji="0" lang="ja-JP" altLang="en-US" sz="1800" kern="0" dirty="0">
                <a:solidFill>
                  <a:srgbClr val="000000"/>
                </a:solidFill>
                <a:latin typeface="+mn-ea"/>
              </a:rPr>
              <a:t>自動テスト </a:t>
            </a:r>
            <a:r>
              <a:rPr kumimoji="0" lang="en-US" altLang="ja-JP" sz="1800" kern="0" dirty="0">
                <a:solidFill>
                  <a:srgbClr val="000000"/>
                </a:solidFill>
                <a:latin typeface="+mn-ea"/>
              </a:rPr>
              <a:t>(v0.18〜)</a:t>
            </a:r>
          </a:p>
        </p:txBody>
      </p:sp>
    </p:spTree>
    <p:extLst>
      <p:ext uri="{BB962C8B-B14F-4D97-AF65-F5344CB8AC3E}">
        <p14:creationId xmlns:p14="http://schemas.microsoft.com/office/powerpoint/2010/main" val="2997925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6639959" cy="1446550"/>
          </a:xfrm>
          <a:prstGeom prst="rect">
            <a:avLst/>
          </a:prstGeom>
          <a:noFill/>
          <a:ln w="3175" cap="rnd">
            <a:noFill/>
            <a:miter lim="800000"/>
            <a:headEnd/>
            <a:tailEnd/>
          </a:ln>
          <a:effectLst/>
        </p:spPr>
        <p:txBody>
          <a:bodyPr wrap="none">
            <a:spAutoFit/>
          </a:bodyPr>
          <a:lstStyle/>
          <a:p>
            <a:pPr marR="0" lvl="0" defTabSz="914400" eaLnBrk="1" fontAlgn="auto" latinLnBrk="0" hangingPunct="1">
              <a:lnSpc>
                <a:spcPct val="100000"/>
              </a:lnSpc>
              <a:spcBef>
                <a:spcPts val="0"/>
              </a:spcBef>
              <a:spcAft>
                <a:spcPts val="0"/>
              </a:spcAft>
              <a:buClrTx/>
              <a:buSzTx/>
              <a:tabLst/>
              <a:defRPr/>
            </a:pPr>
            <a:r>
              <a:rPr kumimoji="0" lang="ja-JP" altLang="en-US" sz="2200" kern="0">
                <a:solidFill>
                  <a:srgbClr val="000000"/>
                </a:solidFill>
                <a:latin typeface="+mn-ea"/>
                <a:ea typeface="+mn-ea"/>
              </a:rPr>
              <a:t>ノードのカテゴリ、配置をより分かりやすくなる様に変更</a:t>
            </a:r>
            <a:endParaRPr kumimoji="0" lang="en-US" altLang="ja-JP" sz="2200" kern="0" dirty="0">
              <a:solidFill>
                <a:srgbClr val="000000"/>
              </a:solidFill>
              <a:latin typeface="+mn-ea"/>
              <a:ea typeface="+mn-ea"/>
            </a:endParaRPr>
          </a:p>
          <a:p>
            <a:pPr marR="0" lvl="0" defTabSz="914400" eaLnBrk="1" fontAlgn="auto" latinLnBrk="0" hangingPunct="1">
              <a:lnSpc>
                <a:spcPct val="100000"/>
              </a:lnSpc>
              <a:spcBef>
                <a:spcPts val="0"/>
              </a:spcBef>
              <a:spcAft>
                <a:spcPts val="0"/>
              </a:spcAft>
              <a:buClrTx/>
              <a:buSzTx/>
              <a:tabLst/>
              <a:defRPr/>
            </a:pPr>
            <a:endParaRPr kumimoji="0" lang="en-US" altLang="ja-JP" sz="2200" kern="0" dirty="0">
              <a:solidFill>
                <a:srgbClr val="000000"/>
              </a:solidFill>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200" kern="0">
                <a:solidFill>
                  <a:srgbClr val="000000"/>
                </a:solidFill>
                <a:latin typeface="+mn-ea"/>
                <a:ea typeface="+mn-ea"/>
              </a:rPr>
              <a:t>ノードが所属するカテゴリを整理</a:t>
            </a:r>
            <a:endParaRPr kumimoji="0" lang="en-US" altLang="ja-JP" sz="2200" kern="0" dirty="0">
              <a:solidFill>
                <a:srgbClr val="000000"/>
              </a:solidFill>
              <a:latin typeface="+mn-ea"/>
              <a:ea typeface="+mn-ea"/>
            </a:endParaRPr>
          </a:p>
          <a:p>
            <a:pPr marL="342900" indent="-342900" fontAlgn="auto">
              <a:lnSpc>
                <a:spcPct val="100000"/>
              </a:lnSpc>
              <a:spcBef>
                <a:spcPts val="0"/>
              </a:spcBef>
              <a:spcAft>
                <a:spcPts val="0"/>
              </a:spcAft>
              <a:buFont typeface="Arial" panose="020B0604020202020204" pitchFamily="34" charset="0"/>
              <a:buChar char="•"/>
              <a:defRPr/>
            </a:pPr>
            <a:r>
              <a:rPr kumimoji="0" lang="ja-JP" altLang="en-US" sz="2200" kern="0">
                <a:solidFill>
                  <a:srgbClr val="000000"/>
                </a:solidFill>
                <a:latin typeface="+mn-ea"/>
                <a:ea typeface="+mn-ea"/>
              </a:rPr>
              <a:t>組みで用いるノードを上下に配置</a:t>
            </a:r>
            <a:endParaRPr kumimoji="0" lang="ja-JP" altLang="en-US" sz="2200" kern="0" dirty="0">
              <a:solidFill>
                <a:srgbClr val="000000"/>
              </a:solidFill>
              <a:latin typeface="+mn-ea"/>
              <a:ea typeface="+mn-ea"/>
            </a:endParaRPr>
          </a:p>
        </p:txBody>
      </p:sp>
      <p:sp>
        <p:nvSpPr>
          <p:cNvPr id="12" name="タイトル 11"/>
          <p:cNvSpPr>
            <a:spLocks noGrp="1"/>
          </p:cNvSpPr>
          <p:nvPr>
            <p:ph type="title"/>
          </p:nvPr>
        </p:nvSpPr>
        <p:spPr bwMode="gray">
          <a:xfrm>
            <a:off x="113190" y="179482"/>
            <a:ext cx="6145105" cy="424732"/>
          </a:xfrm>
        </p:spPr>
        <p:txBody>
          <a:bodyPr wrap="square">
            <a:spAutoFit/>
          </a:bodyPr>
          <a:lstStyle/>
          <a:p>
            <a:r>
              <a:rPr lang="ja-JP" altLang="en-US" dirty="0"/>
              <a:t>パレットのカテゴリ、ノードの配置変更</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4</a:t>
            </a:fld>
            <a:endParaRPr lang="en-US" altLang="ja-JP"/>
          </a:p>
        </p:txBody>
      </p:sp>
      <p:pic>
        <p:nvPicPr>
          <p:cNvPr id="5" name="図 4">
            <a:extLst>
              <a:ext uri="{FF2B5EF4-FFF2-40B4-BE49-F238E27FC236}">
                <a16:creationId xmlns:a16="http://schemas.microsoft.com/office/drawing/2014/main" id="{55D31DF3-13FE-4140-9CB3-59051CD6FF09}"/>
              </a:ext>
            </a:extLst>
          </p:cNvPr>
          <p:cNvPicPr>
            <a:picLocks noChangeAspect="1"/>
          </p:cNvPicPr>
          <p:nvPr/>
        </p:nvPicPr>
        <p:blipFill>
          <a:blip r:embed="rId3"/>
          <a:stretch>
            <a:fillRect/>
          </a:stretch>
        </p:blipFill>
        <p:spPr>
          <a:xfrm>
            <a:off x="3443118" y="2889746"/>
            <a:ext cx="2584492" cy="3057030"/>
          </a:xfrm>
          <a:prstGeom prst="rect">
            <a:avLst/>
          </a:prstGeom>
        </p:spPr>
      </p:pic>
      <p:pic>
        <p:nvPicPr>
          <p:cNvPr id="7" name="図 6">
            <a:extLst>
              <a:ext uri="{FF2B5EF4-FFF2-40B4-BE49-F238E27FC236}">
                <a16:creationId xmlns:a16="http://schemas.microsoft.com/office/drawing/2014/main" id="{B621C589-E983-4CF8-94BB-15C5B04BC21A}"/>
              </a:ext>
            </a:extLst>
          </p:cNvPr>
          <p:cNvPicPr>
            <a:picLocks noChangeAspect="1"/>
          </p:cNvPicPr>
          <p:nvPr/>
        </p:nvPicPr>
        <p:blipFill>
          <a:blip r:embed="rId4"/>
          <a:stretch>
            <a:fillRect/>
          </a:stretch>
        </p:blipFill>
        <p:spPr>
          <a:xfrm>
            <a:off x="428147" y="2889746"/>
            <a:ext cx="2584492" cy="3057030"/>
          </a:xfrm>
          <a:prstGeom prst="rect">
            <a:avLst/>
          </a:prstGeom>
        </p:spPr>
      </p:pic>
      <p:sp>
        <p:nvSpPr>
          <p:cNvPr id="8" name="正方形/長方形 7">
            <a:extLst>
              <a:ext uri="{FF2B5EF4-FFF2-40B4-BE49-F238E27FC236}">
                <a16:creationId xmlns:a16="http://schemas.microsoft.com/office/drawing/2014/main" id="{1F3F954B-1FB6-4EDE-BE1B-B3BE19DB959F}"/>
              </a:ext>
            </a:extLst>
          </p:cNvPr>
          <p:cNvSpPr/>
          <p:nvPr/>
        </p:nvSpPr>
        <p:spPr>
          <a:xfrm>
            <a:off x="1087121" y="2489636"/>
            <a:ext cx="1940266" cy="400110"/>
          </a:xfrm>
          <a:prstGeom prst="rect">
            <a:avLst/>
          </a:prstGeom>
          <a:noFill/>
          <a:ln w="3175" cap="rnd">
            <a:noFill/>
            <a:miter lim="800000"/>
            <a:headEnd/>
            <a:tailEnd/>
          </a:ln>
          <a:effectLst/>
        </p:spPr>
        <p:txBody>
          <a:bodyPr wrap="square">
            <a:spAutoFit/>
          </a:bodyPr>
          <a:lstStyle/>
          <a:p>
            <a:pPr fontAlgn="auto">
              <a:lnSpc>
                <a:spcPct val="100000"/>
              </a:lnSpc>
              <a:spcBef>
                <a:spcPts val="0"/>
              </a:spcBef>
              <a:spcAft>
                <a:spcPts val="0"/>
              </a:spcAft>
            </a:pPr>
            <a:r>
              <a:rPr kumimoji="0" lang="en-US" altLang="ja-JP" sz="2000" kern="0" dirty="0">
                <a:solidFill>
                  <a:srgbClr val="000000"/>
                </a:solidFill>
                <a:latin typeface="+mn-ea"/>
              </a:rPr>
              <a:t>v0.20.7</a:t>
            </a:r>
            <a:r>
              <a:rPr kumimoji="0" lang="ja-JP" altLang="en-US" sz="2000" kern="0">
                <a:solidFill>
                  <a:srgbClr val="000000"/>
                </a:solidFill>
                <a:latin typeface="+mn-ea"/>
              </a:rPr>
              <a:t>以前</a:t>
            </a:r>
            <a:endParaRPr kumimoji="0" lang="ja-JP" altLang="en-US" sz="2000" kern="0" dirty="0">
              <a:solidFill>
                <a:srgbClr val="000000"/>
              </a:solidFill>
              <a:latin typeface="+mn-ea"/>
            </a:endParaRPr>
          </a:p>
        </p:txBody>
      </p:sp>
      <p:sp>
        <p:nvSpPr>
          <p:cNvPr id="9" name="正方形/長方形 8">
            <a:extLst>
              <a:ext uri="{FF2B5EF4-FFF2-40B4-BE49-F238E27FC236}">
                <a16:creationId xmlns:a16="http://schemas.microsoft.com/office/drawing/2014/main" id="{CB97C30E-6E39-498B-9E4E-5F8ED5C5F50C}"/>
              </a:ext>
            </a:extLst>
          </p:cNvPr>
          <p:cNvSpPr/>
          <p:nvPr/>
        </p:nvSpPr>
        <p:spPr>
          <a:xfrm>
            <a:off x="3957435" y="2489636"/>
            <a:ext cx="1940266" cy="400110"/>
          </a:xfrm>
          <a:prstGeom prst="rect">
            <a:avLst/>
          </a:prstGeom>
          <a:noFill/>
          <a:ln w="3175" cap="rnd">
            <a:noFill/>
            <a:miter lim="800000"/>
            <a:headEnd/>
            <a:tailEnd/>
          </a:ln>
          <a:effectLst/>
        </p:spPr>
        <p:txBody>
          <a:bodyPr wrap="square">
            <a:spAutoFit/>
          </a:bodyPr>
          <a:lstStyle/>
          <a:p>
            <a:pPr fontAlgn="auto">
              <a:lnSpc>
                <a:spcPct val="100000"/>
              </a:lnSpc>
              <a:spcBef>
                <a:spcPts val="0"/>
              </a:spcBef>
              <a:spcAft>
                <a:spcPts val="0"/>
              </a:spcAft>
            </a:pPr>
            <a:r>
              <a:rPr kumimoji="0" lang="en-US" altLang="ja-JP" sz="2000" kern="0" dirty="0">
                <a:solidFill>
                  <a:srgbClr val="000000"/>
                </a:solidFill>
                <a:latin typeface="+mn-ea"/>
              </a:rPr>
              <a:t>v1.0</a:t>
            </a:r>
            <a:r>
              <a:rPr kumimoji="0" lang="ja-JP" altLang="en-US" sz="2000" kern="0">
                <a:solidFill>
                  <a:srgbClr val="000000"/>
                </a:solidFill>
                <a:latin typeface="+mn-ea"/>
              </a:rPr>
              <a:t>以降</a:t>
            </a:r>
            <a:endParaRPr kumimoji="0" lang="ja-JP" altLang="en-US" sz="2000" kern="0" dirty="0">
              <a:solidFill>
                <a:srgbClr val="000000"/>
              </a:solidFill>
              <a:latin typeface="+mn-ea"/>
            </a:endParaRPr>
          </a:p>
        </p:txBody>
      </p:sp>
      <p:pic>
        <p:nvPicPr>
          <p:cNvPr id="2" name="図 1">
            <a:extLst>
              <a:ext uri="{FF2B5EF4-FFF2-40B4-BE49-F238E27FC236}">
                <a16:creationId xmlns:a16="http://schemas.microsoft.com/office/drawing/2014/main" id="{A17785D1-A5B2-42CF-93D3-327D43762BB7}"/>
              </a:ext>
            </a:extLst>
          </p:cNvPr>
          <p:cNvPicPr>
            <a:picLocks noChangeAspect="1"/>
          </p:cNvPicPr>
          <p:nvPr/>
        </p:nvPicPr>
        <p:blipFill rotWithShape="1">
          <a:blip r:embed="rId5"/>
          <a:srcRect t="12400" r="80767" b="59436"/>
          <a:stretch/>
        </p:blipFill>
        <p:spPr>
          <a:xfrm>
            <a:off x="6661321" y="2013703"/>
            <a:ext cx="1758656" cy="1609586"/>
          </a:xfrm>
          <a:prstGeom prst="rect">
            <a:avLst/>
          </a:prstGeom>
        </p:spPr>
      </p:pic>
      <p:pic>
        <p:nvPicPr>
          <p:cNvPr id="3" name="図 2">
            <a:extLst>
              <a:ext uri="{FF2B5EF4-FFF2-40B4-BE49-F238E27FC236}">
                <a16:creationId xmlns:a16="http://schemas.microsoft.com/office/drawing/2014/main" id="{79E89A6D-7252-462E-9A8B-857971690FE9}"/>
              </a:ext>
            </a:extLst>
          </p:cNvPr>
          <p:cNvPicPr>
            <a:picLocks noChangeAspect="1"/>
          </p:cNvPicPr>
          <p:nvPr/>
        </p:nvPicPr>
        <p:blipFill rotWithShape="1">
          <a:blip r:embed="rId6"/>
          <a:srcRect t="11956" r="80278" b="51600"/>
          <a:stretch/>
        </p:blipFill>
        <p:spPr>
          <a:xfrm>
            <a:off x="6661321" y="3757740"/>
            <a:ext cx="1803400" cy="2082800"/>
          </a:xfrm>
          <a:prstGeom prst="rect">
            <a:avLst/>
          </a:prstGeom>
        </p:spPr>
      </p:pic>
      <p:sp>
        <p:nvSpPr>
          <p:cNvPr id="11" name="正方形/長方形 10">
            <a:extLst>
              <a:ext uri="{FF2B5EF4-FFF2-40B4-BE49-F238E27FC236}">
                <a16:creationId xmlns:a16="http://schemas.microsoft.com/office/drawing/2014/main" id="{D9C86308-9106-654D-834B-C110C5E7E217}"/>
              </a:ext>
            </a:extLst>
          </p:cNvPr>
          <p:cNvSpPr/>
          <p:nvPr/>
        </p:nvSpPr>
        <p:spPr>
          <a:xfrm>
            <a:off x="6258296" y="5839827"/>
            <a:ext cx="2401383" cy="707886"/>
          </a:xfrm>
          <a:prstGeom prst="rect">
            <a:avLst/>
          </a:prstGeom>
          <a:noFill/>
          <a:ln w="3175" cap="rnd">
            <a:noFill/>
            <a:miter lim="800000"/>
            <a:headEnd/>
            <a:tailEnd/>
          </a:ln>
          <a:effectLst/>
        </p:spPr>
        <p:txBody>
          <a:bodyPr wrap="square">
            <a:spAutoFit/>
          </a:bodyPr>
          <a:lstStyle/>
          <a:p>
            <a:pPr algn="ctr" fontAlgn="auto">
              <a:lnSpc>
                <a:spcPct val="100000"/>
              </a:lnSpc>
              <a:spcBef>
                <a:spcPts val="0"/>
              </a:spcBef>
              <a:spcAft>
                <a:spcPts val="0"/>
              </a:spcAft>
            </a:pPr>
            <a:r>
              <a:rPr kumimoji="0" lang="ja-JP" altLang="en-US" sz="2000" kern="0" dirty="0">
                <a:solidFill>
                  <a:srgbClr val="000000"/>
                </a:solidFill>
                <a:latin typeface="+mn-ea"/>
              </a:rPr>
              <a:t>組み合わせて</a:t>
            </a:r>
            <a:br>
              <a:rPr kumimoji="0" lang="en-US" altLang="ja-JP" sz="2000" kern="0" dirty="0">
                <a:solidFill>
                  <a:srgbClr val="000000"/>
                </a:solidFill>
                <a:latin typeface="+mn-ea"/>
              </a:rPr>
            </a:br>
            <a:r>
              <a:rPr kumimoji="0" lang="ja-JP" altLang="en-US" sz="2000" kern="0" dirty="0">
                <a:solidFill>
                  <a:srgbClr val="000000"/>
                </a:solidFill>
                <a:latin typeface="+mn-ea"/>
              </a:rPr>
              <a:t>用いるノードの例</a:t>
            </a:r>
          </a:p>
        </p:txBody>
      </p:sp>
      <p:sp>
        <p:nvSpPr>
          <p:cNvPr id="13" name="正方形/長方形 12">
            <a:extLst>
              <a:ext uri="{FF2B5EF4-FFF2-40B4-BE49-F238E27FC236}">
                <a16:creationId xmlns:a16="http://schemas.microsoft.com/office/drawing/2014/main" id="{DF34A14F-D111-EA41-B8DE-E38D51A88239}"/>
              </a:ext>
            </a:extLst>
          </p:cNvPr>
          <p:cNvSpPr/>
          <p:nvPr/>
        </p:nvSpPr>
        <p:spPr>
          <a:xfrm>
            <a:off x="2242426" y="5993715"/>
            <a:ext cx="2401383" cy="400110"/>
          </a:xfrm>
          <a:prstGeom prst="rect">
            <a:avLst/>
          </a:prstGeom>
          <a:noFill/>
          <a:ln w="3175" cap="rnd">
            <a:noFill/>
            <a:miter lim="800000"/>
            <a:headEnd/>
            <a:tailEnd/>
          </a:ln>
          <a:effectLst/>
        </p:spPr>
        <p:txBody>
          <a:bodyPr wrap="square">
            <a:spAutoFit/>
          </a:bodyPr>
          <a:lstStyle/>
          <a:p>
            <a:pPr algn="ctr" fontAlgn="auto">
              <a:lnSpc>
                <a:spcPct val="100000"/>
              </a:lnSpc>
              <a:spcBef>
                <a:spcPts val="0"/>
              </a:spcBef>
              <a:spcAft>
                <a:spcPts val="0"/>
              </a:spcAft>
            </a:pPr>
            <a:r>
              <a:rPr kumimoji="0" lang="ja-JP" altLang="en-US" sz="2000" kern="0">
                <a:solidFill>
                  <a:srgbClr val="000000"/>
                </a:solidFill>
                <a:latin typeface="+mn-ea"/>
              </a:rPr>
              <a:t>ノードのカテゴリ変更</a:t>
            </a:r>
            <a:endParaRPr kumimoji="0" lang="ja-JP" altLang="en-US" sz="2000" kern="0" dirty="0">
              <a:solidFill>
                <a:srgbClr val="000000"/>
              </a:solidFill>
              <a:latin typeface="+mn-ea"/>
            </a:endParaRPr>
          </a:p>
        </p:txBody>
      </p:sp>
    </p:spTree>
    <p:extLst>
      <p:ext uri="{BB962C8B-B14F-4D97-AF65-F5344CB8AC3E}">
        <p14:creationId xmlns:p14="http://schemas.microsoft.com/office/powerpoint/2010/main" val="354402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8408071" cy="2123658"/>
          </a:xfrm>
          <a:prstGeom prst="rect">
            <a:avLst/>
          </a:prstGeom>
          <a:noFill/>
          <a:ln w="3175" cap="rnd">
            <a:noFill/>
            <a:miter lim="800000"/>
            <a:headEnd/>
            <a:tailEnd/>
          </a:ln>
          <a:effectLst/>
        </p:spPr>
        <p:txBody>
          <a:bodyPr wrap="none"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200" kern="0">
                <a:solidFill>
                  <a:srgbClr val="000000"/>
                </a:solidFill>
                <a:latin typeface="+mn-ea"/>
                <a:ea typeface="+mn-ea"/>
              </a:rPr>
              <a:t>終端</a:t>
            </a:r>
            <a:r>
              <a:rPr kumimoji="0" lang="ja-JP" altLang="en-US" sz="2200" kern="0" dirty="0">
                <a:solidFill>
                  <a:srgbClr val="000000"/>
                </a:solidFill>
                <a:latin typeface="+mn-ea"/>
                <a:ea typeface="+mn-ea"/>
              </a:rPr>
              <a:t>ノードの処理完了を</a:t>
            </a:r>
            <a:r>
              <a:rPr kumimoji="0" lang="ja-JP" altLang="en-US" sz="2200" kern="0">
                <a:solidFill>
                  <a:srgbClr val="000000"/>
                </a:solidFill>
                <a:latin typeface="+mn-ea"/>
                <a:ea typeface="+mn-ea"/>
              </a:rPr>
              <a:t>待ち</a:t>
            </a:r>
            <a:r>
              <a:rPr kumimoji="0" lang="ja-JP" altLang="en-US" sz="2200" kern="0" dirty="0">
                <a:solidFill>
                  <a:srgbClr val="000000"/>
                </a:solidFill>
                <a:latin typeface="+mn-ea"/>
                <a:ea typeface="+mn-ea"/>
              </a:rPr>
              <a:t>、別の処理を継続する機能</a:t>
            </a:r>
          </a:p>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200" kern="0" dirty="0">
              <a:solidFill>
                <a:srgbClr val="000000"/>
              </a:solidFill>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200" kern="0" dirty="0">
                <a:solidFill>
                  <a:srgbClr val="000000"/>
                </a:solidFill>
                <a:latin typeface="+mn-ea"/>
                <a:ea typeface="+mn-ea"/>
              </a:rPr>
              <a:t>WebSocket out</a:t>
            </a:r>
            <a:r>
              <a:rPr kumimoji="0" lang="ja-JP" altLang="en-US" sz="2200" kern="0" dirty="0">
                <a:solidFill>
                  <a:srgbClr val="000000"/>
                </a:solidFill>
                <a:latin typeface="+mn-ea"/>
                <a:ea typeface="+mn-ea"/>
              </a:rPr>
              <a:t>ノードがデータ送信を完了したイベントを</a:t>
            </a:r>
            <a:br>
              <a:rPr kumimoji="0" lang="ja-JP" altLang="en-US" sz="2200" kern="0" dirty="0">
                <a:solidFill>
                  <a:srgbClr val="000000"/>
                </a:solidFill>
                <a:latin typeface="+mn-ea"/>
                <a:ea typeface="+mn-ea"/>
              </a:rPr>
            </a:br>
            <a:r>
              <a:rPr kumimoji="0" lang="en-US" altLang="ja-JP" sz="2200" kern="0" dirty="0">
                <a:solidFill>
                  <a:srgbClr val="000000"/>
                </a:solidFill>
                <a:latin typeface="+mn-ea"/>
                <a:ea typeface="+mn-ea"/>
              </a:rPr>
              <a:t>complete</a:t>
            </a:r>
            <a:r>
              <a:rPr kumimoji="0" lang="ja-JP" altLang="en-US" sz="2200" kern="0" dirty="0">
                <a:solidFill>
                  <a:srgbClr val="000000"/>
                </a:solidFill>
                <a:latin typeface="+mn-ea"/>
                <a:ea typeface="+mn-ea"/>
              </a:rPr>
              <a:t>ノード</a:t>
            </a:r>
            <a:r>
              <a:rPr kumimoji="0" lang="ja-JP" altLang="en-US" sz="2200" kern="0">
                <a:solidFill>
                  <a:srgbClr val="000000"/>
                </a:solidFill>
                <a:latin typeface="+mn-ea"/>
                <a:ea typeface="+mn-ea"/>
              </a:rPr>
              <a:t>でキャッチ</a:t>
            </a:r>
            <a:endParaRPr kumimoji="0" lang="en-US" altLang="ja-JP" sz="2200" kern="0" dirty="0">
              <a:solidFill>
                <a:srgbClr val="000000"/>
              </a:solidFill>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ja-JP" altLang="en-US" sz="2200" kern="0" dirty="0">
              <a:solidFill>
                <a:srgbClr val="000000"/>
              </a:solidFill>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200" kern="0" dirty="0">
                <a:solidFill>
                  <a:srgbClr val="000000"/>
                </a:solidFill>
                <a:latin typeface="+mn-ea"/>
                <a:ea typeface="+mn-ea"/>
              </a:rPr>
              <a:t>complete</a:t>
            </a:r>
            <a:r>
              <a:rPr kumimoji="0" lang="ja-JP" altLang="en-US" sz="2200" kern="0" dirty="0">
                <a:solidFill>
                  <a:srgbClr val="000000"/>
                </a:solidFill>
                <a:latin typeface="+mn-ea"/>
                <a:ea typeface="+mn-ea"/>
              </a:rPr>
              <a:t>ノードの後ろにデータ送信完了後に実行するフローを記述</a:t>
            </a:r>
          </a:p>
        </p:txBody>
      </p:sp>
      <p:sp>
        <p:nvSpPr>
          <p:cNvPr id="12" name="タイトル 11"/>
          <p:cNvSpPr>
            <a:spLocks noGrp="1"/>
          </p:cNvSpPr>
          <p:nvPr>
            <p:ph type="title"/>
          </p:nvPr>
        </p:nvSpPr>
        <p:spPr bwMode="gray">
          <a:xfrm>
            <a:off x="113191" y="179482"/>
            <a:ext cx="5235729" cy="424732"/>
          </a:xfrm>
        </p:spPr>
        <p:txBody>
          <a:bodyPr wrap="none">
            <a:spAutoFit/>
          </a:bodyPr>
          <a:lstStyle/>
          <a:p>
            <a:r>
              <a:rPr lang="en-US" altLang="ja-JP" dirty="0"/>
              <a:t>complete</a:t>
            </a:r>
            <a:r>
              <a:rPr lang="ja-JP" altLang="en-US" dirty="0"/>
              <a:t>ノード</a:t>
            </a:r>
            <a:r>
              <a:rPr lang="en-US" altLang="ja-JP" dirty="0"/>
              <a:t>(</a:t>
            </a:r>
            <a:r>
              <a:rPr lang="ja-JP" altLang="en-US"/>
              <a:t>ノードの実行完了検知</a:t>
            </a:r>
            <a:r>
              <a:rPr lang="en-US" altLang="ja-JP" dirty="0"/>
              <a:t>)</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5</a:t>
            </a:fld>
            <a:endParaRPr lang="en-US" altLang="ja-JP"/>
          </a:p>
        </p:txBody>
      </p:sp>
      <p:grpSp>
        <p:nvGrpSpPr>
          <p:cNvPr id="5" name="グループ化 4">
            <a:extLst>
              <a:ext uri="{FF2B5EF4-FFF2-40B4-BE49-F238E27FC236}">
                <a16:creationId xmlns:a16="http://schemas.microsoft.com/office/drawing/2014/main" id="{B2697C96-3910-4584-9832-0FBAC8101AEB}"/>
              </a:ext>
            </a:extLst>
          </p:cNvPr>
          <p:cNvGrpSpPr/>
          <p:nvPr/>
        </p:nvGrpSpPr>
        <p:grpSpPr>
          <a:xfrm>
            <a:off x="2105025" y="3353491"/>
            <a:ext cx="4760859" cy="3001272"/>
            <a:chOff x="2785110" y="3939540"/>
            <a:chExt cx="3651419" cy="2301875"/>
          </a:xfrm>
        </p:grpSpPr>
        <p:pic>
          <p:nvPicPr>
            <p:cNvPr id="7" name="図 6">
              <a:extLst>
                <a:ext uri="{FF2B5EF4-FFF2-40B4-BE49-F238E27FC236}">
                  <a16:creationId xmlns:a16="http://schemas.microsoft.com/office/drawing/2014/main" id="{A1125B76-09CF-436A-A8AE-E103976DAF89}"/>
                </a:ext>
              </a:extLst>
            </p:cNvPr>
            <p:cNvPicPr>
              <a:picLocks noChangeAspect="1"/>
            </p:cNvPicPr>
            <p:nvPr/>
          </p:nvPicPr>
          <p:blipFill rotWithShape="1">
            <a:blip r:embed="rId3"/>
            <a:srcRect l="20500" t="17572" r="40417" b="55737"/>
            <a:stretch/>
          </p:blipFill>
          <p:spPr>
            <a:xfrm>
              <a:off x="2785110" y="3939540"/>
              <a:ext cx="3573780" cy="1630680"/>
            </a:xfrm>
            <a:prstGeom prst="rect">
              <a:avLst/>
            </a:prstGeom>
          </p:spPr>
        </p:pic>
        <p:cxnSp>
          <p:nvCxnSpPr>
            <p:cNvPr id="8" name="直線矢印コネクタ 7">
              <a:extLst>
                <a:ext uri="{FF2B5EF4-FFF2-40B4-BE49-F238E27FC236}">
                  <a16:creationId xmlns:a16="http://schemas.microsoft.com/office/drawing/2014/main" id="{22F9857B-E680-4D62-8739-1541F94851E0}"/>
                </a:ext>
              </a:extLst>
            </p:cNvPr>
            <p:cNvCxnSpPr>
              <a:cxnSpLocks/>
            </p:cNvCxnSpPr>
            <p:nvPr/>
          </p:nvCxnSpPr>
          <p:spPr bwMode="auto">
            <a:xfrm flipH="1">
              <a:off x="3835122" y="4556760"/>
              <a:ext cx="1533168" cy="640080"/>
            </a:xfrm>
            <a:prstGeom prst="straightConnector1">
              <a:avLst/>
            </a:prstGeom>
            <a:noFill/>
            <a:ln w="9525" cap="flat" cmpd="sng" algn="ctr">
              <a:solidFill>
                <a:schemeClr val="tx1"/>
              </a:solidFill>
              <a:prstDash val="lgDash"/>
              <a:round/>
              <a:headEnd type="none" w="med" len="med"/>
              <a:tailEnd type="triangle"/>
            </a:ln>
            <a:effectLst/>
          </p:spPr>
        </p:cxnSp>
        <p:sp>
          <p:nvSpPr>
            <p:cNvPr id="9" name="吹き出し: 四角形 8">
              <a:extLst>
                <a:ext uri="{FF2B5EF4-FFF2-40B4-BE49-F238E27FC236}">
                  <a16:creationId xmlns:a16="http://schemas.microsoft.com/office/drawing/2014/main" id="{79D96AC1-97E4-4598-BCB7-D2B0366EE503}"/>
                </a:ext>
              </a:extLst>
            </p:cNvPr>
            <p:cNvSpPr/>
            <p:nvPr/>
          </p:nvSpPr>
          <p:spPr bwMode="auto">
            <a:xfrm>
              <a:off x="2785110" y="5654916"/>
              <a:ext cx="1402501" cy="578879"/>
            </a:xfrm>
            <a:prstGeom prst="wedgeRectCallout">
              <a:avLst>
                <a:gd name="adj1" fmla="val -11597"/>
                <a:gd name="adj2" fmla="val -84929"/>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a:r>
                <a:rPr lang="ja-JP" altLang="en-US" sz="1400" dirty="0"/>
                <a:t>WebSocket </a:t>
              </a:r>
              <a:r>
                <a:rPr lang="en-US" altLang="ja-JP" sz="1400" dirty="0"/>
                <a:t>out</a:t>
              </a:r>
              <a:r>
                <a:rPr lang="ja-JP" altLang="en-US" sz="1400" dirty="0"/>
                <a:t>ノード</a:t>
              </a:r>
              <a:br>
                <a:rPr lang="en-US" altLang="ja-JP" sz="1400" dirty="0"/>
              </a:br>
              <a:r>
                <a:rPr lang="ja-JP" altLang="en-US" sz="1400" dirty="0"/>
                <a:t>のデータ送信完了</a:t>
              </a:r>
              <a:br>
                <a:rPr lang="ja-JP" altLang="en-US" sz="1400" dirty="0"/>
              </a:br>
              <a:r>
                <a:rPr lang="ja-JP" altLang="en-US" sz="1400" dirty="0"/>
                <a:t>をキャッチ</a:t>
              </a:r>
            </a:p>
          </p:txBody>
        </p:sp>
        <p:sp>
          <p:nvSpPr>
            <p:cNvPr id="10" name="吹き出し: 四角形 9">
              <a:extLst>
                <a:ext uri="{FF2B5EF4-FFF2-40B4-BE49-F238E27FC236}">
                  <a16:creationId xmlns:a16="http://schemas.microsoft.com/office/drawing/2014/main" id="{DC054B95-5BA7-421C-965B-D76052B84799}"/>
                </a:ext>
              </a:extLst>
            </p:cNvPr>
            <p:cNvSpPr/>
            <p:nvPr/>
          </p:nvSpPr>
          <p:spPr bwMode="auto">
            <a:xfrm>
              <a:off x="4667039" y="5662536"/>
              <a:ext cx="1769490" cy="578879"/>
            </a:xfrm>
            <a:prstGeom prst="wedgeRectCallout">
              <a:avLst>
                <a:gd name="adj1" fmla="val -11597"/>
                <a:gd name="adj2" fmla="val -84929"/>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a:r>
                <a:rPr lang="en-US" altLang="ja-JP" sz="1400" dirty="0"/>
                <a:t>Complete</a:t>
              </a:r>
              <a:r>
                <a:rPr lang="ja-JP" altLang="en-US" sz="1400" dirty="0"/>
                <a:t>ノードの</a:t>
              </a:r>
              <a:br>
                <a:rPr lang="ja-JP" altLang="en-US" sz="1400" dirty="0"/>
              </a:br>
              <a:r>
                <a:rPr lang="ja-JP" altLang="en-US" sz="1400" dirty="0"/>
                <a:t>後ろに後続の処理を追加</a:t>
              </a:r>
            </a:p>
          </p:txBody>
        </p:sp>
      </p:grpSp>
    </p:spTree>
    <p:extLst>
      <p:ext uri="{BB962C8B-B14F-4D97-AF65-F5344CB8AC3E}">
        <p14:creationId xmlns:p14="http://schemas.microsoft.com/office/powerpoint/2010/main" val="145020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8166018" cy="1754326"/>
          </a:xfrm>
          <a:prstGeom prst="rect">
            <a:avLst/>
          </a:prstGeom>
          <a:noFill/>
          <a:ln w="3175" cap="rnd">
            <a:noFill/>
            <a:miter lim="800000"/>
            <a:headEnd/>
            <a:tailEnd/>
          </a:ln>
          <a:effectLst/>
        </p:spPr>
        <p:txBody>
          <a:bodyPr wrap="none"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2200" kern="0" dirty="0">
                <a:solidFill>
                  <a:srgbClr val="000000"/>
                </a:solidFill>
                <a:latin typeface="+mn-ea"/>
                <a:ea typeface="+mn-ea"/>
              </a:rPr>
              <a:t>マウス操作と最低限のキー入力で</a:t>
            </a:r>
            <a:r>
              <a:rPr kumimoji="0" lang="en-US" altLang="ja-JP" sz="2200" kern="0" dirty="0">
                <a:solidFill>
                  <a:srgbClr val="000000"/>
                </a:solidFill>
                <a:latin typeface="+mn-ea"/>
                <a:ea typeface="+mn-ea"/>
              </a:rPr>
              <a:t>JSON</a:t>
            </a:r>
            <a:r>
              <a:rPr kumimoji="0" lang="ja-JP" altLang="en-US" sz="2200" kern="0" dirty="0">
                <a:solidFill>
                  <a:srgbClr val="000000"/>
                </a:solidFill>
                <a:latin typeface="+mn-ea"/>
                <a:ea typeface="+mn-ea"/>
              </a:rPr>
              <a:t>データを作成できるエディタ</a:t>
            </a:r>
          </a:p>
          <a:p>
            <a:pPr marR="0" lvl="0" defTabSz="914400" eaLnBrk="1" fontAlgn="auto" latinLnBrk="0" hangingPunct="1">
              <a:lnSpc>
                <a:spcPct val="100000"/>
              </a:lnSpc>
              <a:spcBef>
                <a:spcPts val="0"/>
              </a:spcBef>
              <a:spcAft>
                <a:spcPts val="0"/>
              </a:spcAft>
              <a:buClrTx/>
              <a:buSzTx/>
              <a:tabLst/>
              <a:defRPr/>
            </a:pPr>
            <a:r>
              <a:rPr kumimoji="0" lang="ja-JP" altLang="en-US" sz="1000" b="0" i="0" u="none" strike="noStrike" kern="0" cap="none" spc="0" normalizeH="0" baseline="0" noProof="0" dirty="0">
                <a:ln>
                  <a:noFill/>
                </a:ln>
                <a:solidFill>
                  <a:srgbClr val="000000"/>
                </a:solidFill>
                <a:effectLst/>
                <a:uLnTx/>
                <a:uFillTx/>
                <a:latin typeface="+mn-ea"/>
                <a:ea typeface="+mn-ea"/>
              </a:rPr>
              <a:t>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200" b="0" i="0" u="none" strike="noStrike" kern="0" cap="none" spc="0" normalizeH="0" baseline="0" noProof="0">
                <a:ln>
                  <a:noFill/>
                </a:ln>
                <a:solidFill>
                  <a:srgbClr val="000000"/>
                </a:solidFill>
                <a:effectLst/>
                <a:uLnTx/>
                <a:uFillTx/>
                <a:latin typeface="+mn-ea"/>
                <a:ea typeface="+mn-ea"/>
              </a:rPr>
              <a:t>キー名のクォーテーション有無、複数オブジェクト記載時の</a:t>
            </a:r>
            <a:br>
              <a:rPr kumimoji="0" lang="ja-JP" altLang="en-US" sz="2200" b="0" i="0" u="none" strike="noStrike" kern="0" cap="none" spc="0" normalizeH="0" baseline="0" noProof="0" dirty="0">
                <a:ln>
                  <a:noFill/>
                </a:ln>
                <a:solidFill>
                  <a:srgbClr val="000000"/>
                </a:solidFill>
                <a:effectLst/>
                <a:uLnTx/>
                <a:uFillTx/>
                <a:latin typeface="+mn-ea"/>
                <a:ea typeface="+mn-ea"/>
              </a:rPr>
            </a:br>
            <a:r>
              <a:rPr kumimoji="0" lang="ja-JP" altLang="en-US" sz="2200" b="0" i="0" u="none" strike="noStrike" kern="0" cap="none" spc="0" normalizeH="0" baseline="0" noProof="0">
                <a:ln>
                  <a:noFill/>
                </a:ln>
                <a:solidFill>
                  <a:srgbClr val="000000"/>
                </a:solidFill>
                <a:effectLst/>
                <a:uLnTx/>
                <a:uFillTx/>
                <a:latin typeface="+mn-ea"/>
                <a:ea typeface="+mn-ea"/>
              </a:rPr>
              <a:t>カンマ有無によるバグを回避</a:t>
            </a:r>
            <a:endParaRPr lang="ja-JP" altLang="en-US" sz="2200" b="0" i="0" u="none" strike="noStrike" kern="0" cap="none" spc="0" normalizeH="0" baseline="0" noProof="0">
              <a:ln>
                <a:noFill/>
              </a:ln>
              <a:solidFill>
                <a:srgbClr val="000000"/>
              </a:solidFill>
              <a:effectLst/>
              <a:uLnTx/>
              <a:uFillTx/>
              <a:latin typeface="+mn-ea"/>
              <a:ea typeface="+mn-ea"/>
            </a:endParaRPr>
          </a:p>
          <a:p>
            <a:pPr marR="0" lvl="0" defTabSz="914400" eaLnBrk="1" fontAlgn="auto" latinLnBrk="0" hangingPunct="1">
              <a:lnSpc>
                <a:spcPct val="100000"/>
              </a:lnSpc>
              <a:spcBef>
                <a:spcPts val="0"/>
              </a:spcBef>
              <a:spcAft>
                <a:spcPts val="0"/>
              </a:spcAft>
              <a:buClrTx/>
              <a:buSzTx/>
              <a:tabLst/>
              <a:defRPr/>
            </a:pPr>
            <a:endParaRPr kumimoji="0" lang="ja-JP" altLang="en-US" sz="1000" b="0" i="0" u="none" strike="noStrike" kern="0" cap="none" spc="0" normalizeH="0" baseline="0" noProof="0" dirty="0">
              <a:ln>
                <a:noFill/>
              </a:ln>
              <a:solidFill>
                <a:srgbClr val="000000"/>
              </a:solidFill>
              <a:effectLst/>
              <a:uLnTx/>
              <a:uFillTx/>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200" kern="0" dirty="0">
                <a:solidFill>
                  <a:srgbClr val="000000"/>
                </a:solidFill>
                <a:latin typeface="+mn-ea"/>
                <a:ea typeface="+mn-ea"/>
              </a:rPr>
              <a:t>タブレット等でも</a:t>
            </a:r>
            <a:r>
              <a:rPr kumimoji="0" lang="en-US" altLang="ja-JP" sz="2200" kern="0" dirty="0">
                <a:solidFill>
                  <a:srgbClr val="000000"/>
                </a:solidFill>
                <a:latin typeface="+mn-ea"/>
                <a:ea typeface="+mn-ea"/>
              </a:rPr>
              <a:t>JSON</a:t>
            </a:r>
            <a:r>
              <a:rPr kumimoji="0" lang="ja-JP" altLang="en-US" sz="2200" kern="0" dirty="0">
                <a:solidFill>
                  <a:srgbClr val="000000"/>
                </a:solidFill>
                <a:latin typeface="+mn-ea"/>
                <a:ea typeface="+mn-ea"/>
              </a:rPr>
              <a:t>データの作成が容易</a:t>
            </a:r>
            <a:endParaRPr kumimoji="0" lang="ja-JP" altLang="en-US" sz="2200" b="0" i="0" u="none" strike="noStrike" kern="0" cap="none" spc="0" normalizeH="0" baseline="0" noProof="0" dirty="0">
              <a:ln>
                <a:noFill/>
              </a:ln>
              <a:solidFill>
                <a:srgbClr val="000000"/>
              </a:solidFill>
              <a:effectLst/>
              <a:uLnTx/>
              <a:uFillTx/>
              <a:latin typeface="+mn-ea"/>
              <a:ea typeface="+mn-ea"/>
            </a:endParaRPr>
          </a:p>
        </p:txBody>
      </p:sp>
      <p:sp>
        <p:nvSpPr>
          <p:cNvPr id="12" name="タイトル 11"/>
          <p:cNvSpPr>
            <a:spLocks noGrp="1"/>
          </p:cNvSpPr>
          <p:nvPr>
            <p:ph type="title"/>
          </p:nvPr>
        </p:nvSpPr>
        <p:spPr bwMode="gray">
          <a:xfrm>
            <a:off x="113191" y="179482"/>
            <a:ext cx="4245975" cy="424732"/>
          </a:xfrm>
        </p:spPr>
        <p:txBody>
          <a:bodyPr wrap="square">
            <a:spAutoFit/>
          </a:bodyPr>
          <a:lstStyle/>
          <a:p>
            <a:r>
              <a:rPr lang="ja-JP" altLang="en-US" dirty="0"/>
              <a:t>ビジュアル</a:t>
            </a:r>
            <a:r>
              <a:rPr lang="en-US" altLang="ja-JP" dirty="0"/>
              <a:t>JSON</a:t>
            </a:r>
            <a:r>
              <a:rPr lang="ja-JP" altLang="en-US" dirty="0"/>
              <a:t>エディタ</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6</a:t>
            </a:fld>
            <a:endParaRPr lang="en-US" altLang="ja-JP"/>
          </a:p>
        </p:txBody>
      </p:sp>
      <p:pic>
        <p:nvPicPr>
          <p:cNvPr id="2" name="図 1">
            <a:extLst>
              <a:ext uri="{FF2B5EF4-FFF2-40B4-BE49-F238E27FC236}">
                <a16:creationId xmlns:a16="http://schemas.microsoft.com/office/drawing/2014/main" id="{616A6BDD-CB15-4346-9430-FB388FDAE012}"/>
              </a:ext>
            </a:extLst>
          </p:cNvPr>
          <p:cNvPicPr>
            <a:picLocks noChangeAspect="1"/>
          </p:cNvPicPr>
          <p:nvPr/>
        </p:nvPicPr>
        <p:blipFill rotWithShape="1">
          <a:blip r:embed="rId3"/>
          <a:srcRect l="37587" t="20006" r="1"/>
          <a:stretch/>
        </p:blipFill>
        <p:spPr>
          <a:xfrm>
            <a:off x="552494" y="2829262"/>
            <a:ext cx="4068533" cy="3259118"/>
          </a:xfrm>
          <a:prstGeom prst="rect">
            <a:avLst/>
          </a:prstGeom>
        </p:spPr>
      </p:pic>
      <p:pic>
        <p:nvPicPr>
          <p:cNvPr id="3" name="図 2">
            <a:extLst>
              <a:ext uri="{FF2B5EF4-FFF2-40B4-BE49-F238E27FC236}">
                <a16:creationId xmlns:a16="http://schemas.microsoft.com/office/drawing/2014/main" id="{74383194-8451-4B0E-A203-D77A1FB162E8}"/>
              </a:ext>
            </a:extLst>
          </p:cNvPr>
          <p:cNvPicPr>
            <a:picLocks noChangeAspect="1"/>
          </p:cNvPicPr>
          <p:nvPr/>
        </p:nvPicPr>
        <p:blipFill rotWithShape="1">
          <a:blip r:embed="rId4"/>
          <a:srcRect l="37675" t="20032" r="34769" b="31731"/>
          <a:stretch/>
        </p:blipFill>
        <p:spPr>
          <a:xfrm>
            <a:off x="5656238" y="2829262"/>
            <a:ext cx="2932745" cy="3206257"/>
          </a:xfrm>
          <a:prstGeom prst="rect">
            <a:avLst/>
          </a:prstGeom>
        </p:spPr>
      </p:pic>
      <p:sp>
        <p:nvSpPr>
          <p:cNvPr id="7" name="正方形/長方形 6">
            <a:extLst>
              <a:ext uri="{FF2B5EF4-FFF2-40B4-BE49-F238E27FC236}">
                <a16:creationId xmlns:a16="http://schemas.microsoft.com/office/drawing/2014/main" id="{1BBDF155-6900-43E3-AABC-83D060D2DE21}"/>
              </a:ext>
            </a:extLst>
          </p:cNvPr>
          <p:cNvSpPr/>
          <p:nvPr/>
        </p:nvSpPr>
        <p:spPr>
          <a:xfrm>
            <a:off x="560257" y="6114078"/>
            <a:ext cx="3994070" cy="424732"/>
          </a:xfrm>
          <a:prstGeom prst="rect">
            <a:avLst/>
          </a:prstGeom>
        </p:spPr>
        <p:txBody>
          <a:bodyPr wrap="square">
            <a:spAutoFit/>
          </a:bodyPr>
          <a:lstStyle/>
          <a:p>
            <a:pPr algn="ctr"/>
            <a:r>
              <a:rPr lang="ja-JP" altLang="en-US" sz="2400" dirty="0">
                <a:solidFill>
                  <a:schemeClr val="tx1"/>
                </a:solidFill>
                <a:latin typeface="+mn-ea"/>
                <a:ea typeface="+mn-ea"/>
              </a:rPr>
              <a:t>ビジュアル</a:t>
            </a:r>
            <a:r>
              <a:rPr lang="en-US" altLang="ja-JP" sz="2400" dirty="0">
                <a:solidFill>
                  <a:schemeClr val="tx1"/>
                </a:solidFill>
                <a:latin typeface="+mn-ea"/>
                <a:ea typeface="+mn-ea"/>
              </a:rPr>
              <a:t>JSON</a:t>
            </a:r>
            <a:r>
              <a:rPr lang="ja-JP" altLang="en-US" sz="2400" dirty="0">
                <a:solidFill>
                  <a:schemeClr val="tx1"/>
                </a:solidFill>
                <a:latin typeface="+mn-ea"/>
                <a:ea typeface="+mn-ea"/>
              </a:rPr>
              <a:t>エディタ</a:t>
            </a:r>
          </a:p>
        </p:txBody>
      </p:sp>
      <p:sp>
        <p:nvSpPr>
          <p:cNvPr id="8" name="正方形/長方形 7">
            <a:extLst>
              <a:ext uri="{FF2B5EF4-FFF2-40B4-BE49-F238E27FC236}">
                <a16:creationId xmlns:a16="http://schemas.microsoft.com/office/drawing/2014/main" id="{F42418A1-CE9A-4262-97A4-4EA713C9B2F3}"/>
              </a:ext>
            </a:extLst>
          </p:cNvPr>
          <p:cNvSpPr/>
          <p:nvPr/>
        </p:nvSpPr>
        <p:spPr>
          <a:xfrm>
            <a:off x="4910231" y="6114078"/>
            <a:ext cx="4572001" cy="424732"/>
          </a:xfrm>
          <a:prstGeom prst="rect">
            <a:avLst/>
          </a:prstGeom>
        </p:spPr>
        <p:txBody>
          <a:bodyPr>
            <a:spAutoFit/>
          </a:bodyPr>
          <a:lstStyle/>
          <a:p>
            <a:pPr algn="ctr"/>
            <a:r>
              <a:rPr lang="ja-JP" altLang="en-US" sz="2400" dirty="0">
                <a:solidFill>
                  <a:schemeClr val="tx1"/>
                </a:solidFill>
                <a:latin typeface="+mn-ea"/>
                <a:ea typeface="+mn-ea"/>
              </a:rPr>
              <a:t>作成した</a:t>
            </a:r>
            <a:r>
              <a:rPr lang="en-US" altLang="ja-JP" sz="2400" dirty="0">
                <a:solidFill>
                  <a:schemeClr val="tx1"/>
                </a:solidFill>
                <a:latin typeface="+mn-ea"/>
                <a:ea typeface="+mn-ea"/>
              </a:rPr>
              <a:t>JSON</a:t>
            </a:r>
            <a:r>
              <a:rPr lang="ja-JP" altLang="en-US" sz="2400" dirty="0">
                <a:solidFill>
                  <a:schemeClr val="tx1"/>
                </a:solidFill>
                <a:latin typeface="+mn-ea"/>
                <a:ea typeface="+mn-ea"/>
              </a:rPr>
              <a:t>データ</a:t>
            </a:r>
          </a:p>
        </p:txBody>
      </p:sp>
      <p:sp>
        <p:nvSpPr>
          <p:cNvPr id="4" name="矢印: 右 3">
            <a:extLst>
              <a:ext uri="{FF2B5EF4-FFF2-40B4-BE49-F238E27FC236}">
                <a16:creationId xmlns:a16="http://schemas.microsoft.com/office/drawing/2014/main" id="{6CACE34B-5298-43F0-8F37-BFE7CBF4ED97}"/>
              </a:ext>
            </a:extLst>
          </p:cNvPr>
          <p:cNvSpPr/>
          <p:nvPr/>
        </p:nvSpPr>
        <p:spPr bwMode="auto">
          <a:xfrm>
            <a:off x="4796500" y="3729784"/>
            <a:ext cx="701040" cy="1320800"/>
          </a:xfrm>
          <a:prstGeom prst="rightArrow">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5" name="吹き出し: 四角形 4">
            <a:extLst>
              <a:ext uri="{FF2B5EF4-FFF2-40B4-BE49-F238E27FC236}">
                <a16:creationId xmlns:a16="http://schemas.microsoft.com/office/drawing/2014/main" id="{F50C34A2-9D7E-4229-AA02-45A87E9D0B6B}"/>
              </a:ext>
            </a:extLst>
          </p:cNvPr>
          <p:cNvSpPr/>
          <p:nvPr/>
        </p:nvSpPr>
        <p:spPr bwMode="auto">
          <a:xfrm>
            <a:off x="2531889" y="4082529"/>
            <a:ext cx="1599303" cy="895798"/>
          </a:xfrm>
          <a:prstGeom prst="wedgeRectCallout">
            <a:avLst/>
          </a:prstGeom>
          <a:ln>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r>
              <a:rPr lang="ja-JP" altLang="en-US" sz="1800" dirty="0">
                <a:solidFill>
                  <a:schemeClr val="tx1"/>
                </a:solidFill>
              </a:rPr>
              <a:t>マウス操作で</a:t>
            </a:r>
          </a:p>
          <a:p>
            <a:pPr algn="ctr"/>
            <a:r>
              <a:rPr lang="en-US" altLang="ja-JP" sz="1800" dirty="0">
                <a:solidFill>
                  <a:schemeClr val="tx1"/>
                </a:solidFill>
              </a:rPr>
              <a:t>JSON</a:t>
            </a:r>
            <a:r>
              <a:rPr lang="ja-JP" altLang="en-US" sz="1800" dirty="0">
                <a:solidFill>
                  <a:schemeClr val="tx1"/>
                </a:solidFill>
              </a:rPr>
              <a:t>データ</a:t>
            </a:r>
          </a:p>
          <a:p>
            <a:pPr algn="ctr"/>
            <a:r>
              <a:rPr lang="ja-JP" altLang="en-US" sz="1800" dirty="0">
                <a:solidFill>
                  <a:schemeClr val="tx1"/>
                </a:solidFill>
              </a:rPr>
              <a:t>を作成</a:t>
            </a:r>
          </a:p>
        </p:txBody>
      </p:sp>
    </p:spTree>
    <p:extLst>
      <p:ext uri="{BB962C8B-B14F-4D97-AF65-F5344CB8AC3E}">
        <p14:creationId xmlns:p14="http://schemas.microsoft.com/office/powerpoint/2010/main" val="3771833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7996100" cy="1446550"/>
          </a:xfrm>
          <a:prstGeom prst="rect">
            <a:avLst/>
          </a:prstGeom>
          <a:noFill/>
          <a:ln w="3175" cap="rnd">
            <a:noFill/>
            <a:miter lim="800000"/>
            <a:headEnd/>
            <a:tailEnd/>
          </a:ln>
          <a:effectLst/>
        </p:spPr>
        <p:txBody>
          <a:bodyPr wrap="none" anchor="t">
            <a:spAutoFit/>
          </a:bodyPr>
          <a:lstStyle/>
          <a:p>
            <a:pPr marR="0" lvl="0" defTabSz="914400" eaLnBrk="1" fontAlgn="auto" latinLnBrk="0" hangingPunct="1">
              <a:lnSpc>
                <a:spcPct val="100000"/>
              </a:lnSpc>
              <a:spcBef>
                <a:spcPts val="0"/>
              </a:spcBef>
              <a:spcAft>
                <a:spcPts val="0"/>
              </a:spcAft>
              <a:buClrTx/>
              <a:buSzTx/>
              <a:tabLst/>
              <a:defRPr/>
            </a:pPr>
            <a:r>
              <a:rPr kumimoji="0" lang="ja-JP" altLang="en-US" sz="2200" kern="0">
                <a:solidFill>
                  <a:srgbClr val="000000"/>
                </a:solidFill>
                <a:latin typeface="+mn-ea"/>
                <a:ea typeface="+mn-ea"/>
              </a:rPr>
              <a:t>エディタのアクションを実行するダイアログ</a:t>
            </a:r>
            <a:endParaRPr kumimoji="0" lang="en-US" altLang="ja-JP" sz="2200" kern="0" dirty="0">
              <a:solidFill>
                <a:srgbClr val="000000"/>
              </a:solidFill>
              <a:latin typeface="+mn-ea"/>
              <a:ea typeface="+mn-ea"/>
            </a:endParaRPr>
          </a:p>
          <a:p>
            <a:pPr marR="0" lvl="0" defTabSz="914400" eaLnBrk="1" fontAlgn="auto" latinLnBrk="0" hangingPunct="1">
              <a:lnSpc>
                <a:spcPct val="100000"/>
              </a:lnSpc>
              <a:spcBef>
                <a:spcPts val="0"/>
              </a:spcBef>
              <a:spcAft>
                <a:spcPts val="0"/>
              </a:spcAft>
              <a:buClrTx/>
              <a:buSzTx/>
              <a:tabLst/>
              <a:defRPr/>
            </a:pPr>
            <a:endParaRPr kumimoji="0" lang="en-US" altLang="ja-JP" sz="2200" kern="0" dirty="0">
              <a:solidFill>
                <a:srgbClr val="000000"/>
              </a:solidFill>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200" kern="0" dirty="0" err="1">
                <a:solidFill>
                  <a:srgbClr val="000000"/>
                </a:solidFill>
                <a:latin typeface="+mn-ea"/>
                <a:ea typeface="+mn-ea"/>
              </a:rPr>
              <a:t>Ctrl+Shift+p</a:t>
            </a:r>
            <a:r>
              <a:rPr kumimoji="0" lang="ja-JP" altLang="en-US" sz="2200" kern="0">
                <a:solidFill>
                  <a:srgbClr val="000000"/>
                </a:solidFill>
                <a:latin typeface="+mn-ea"/>
                <a:ea typeface="+mn-ea"/>
              </a:rPr>
              <a:t>、またはメニューの「表示」</a:t>
            </a:r>
            <a:r>
              <a:rPr kumimoji="0" lang="en-US" altLang="ja-JP" sz="2200" kern="0" dirty="0">
                <a:solidFill>
                  <a:srgbClr val="000000"/>
                </a:solidFill>
                <a:latin typeface="+mn-ea"/>
                <a:ea typeface="+mn-ea"/>
              </a:rPr>
              <a:t>-&gt;</a:t>
            </a:r>
            <a:r>
              <a:rPr kumimoji="0" lang="ja-JP" altLang="en-US" sz="2200" kern="0">
                <a:solidFill>
                  <a:srgbClr val="000000"/>
                </a:solidFill>
                <a:latin typeface="+mn-ea"/>
                <a:ea typeface="+mn-ea"/>
              </a:rPr>
              <a:t>「動作一覧」から表示</a:t>
            </a:r>
            <a:endParaRPr kumimoji="0" lang="en-US" altLang="ja-JP" sz="2200" kern="0" dirty="0">
              <a:solidFill>
                <a:srgbClr val="000000"/>
              </a:solidFill>
              <a:latin typeface="+mn-ea"/>
              <a:ea typeface="+mn-ea"/>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200" kern="0">
                <a:solidFill>
                  <a:srgbClr val="000000"/>
                </a:solidFill>
                <a:latin typeface="+mn-ea"/>
                <a:ea typeface="+mn-ea"/>
              </a:rPr>
              <a:t>ショートカットキーに割り当てられていないアクションも実行可能</a:t>
            </a:r>
            <a:endParaRPr kumimoji="0" lang="en-US" altLang="ja-JP" sz="2200" kern="0" dirty="0">
              <a:solidFill>
                <a:srgbClr val="000000"/>
              </a:solidFill>
              <a:latin typeface="+mn-ea"/>
              <a:ea typeface="+mn-ea"/>
            </a:endParaRPr>
          </a:p>
        </p:txBody>
      </p:sp>
      <p:sp>
        <p:nvSpPr>
          <p:cNvPr id="12" name="タイトル 11"/>
          <p:cNvSpPr>
            <a:spLocks noGrp="1"/>
          </p:cNvSpPr>
          <p:nvPr>
            <p:ph type="title"/>
          </p:nvPr>
        </p:nvSpPr>
        <p:spPr bwMode="gray">
          <a:xfrm>
            <a:off x="113190" y="179482"/>
            <a:ext cx="6145105" cy="424732"/>
          </a:xfrm>
        </p:spPr>
        <p:txBody>
          <a:bodyPr wrap="square">
            <a:spAutoFit/>
          </a:bodyPr>
          <a:lstStyle/>
          <a:p>
            <a:r>
              <a:rPr kumimoji="1" lang="ja-JP" altLang="en-US" dirty="0">
                <a:latin typeface="+mj-ea"/>
                <a:ea typeface="+mj-ea"/>
              </a:rPr>
              <a:t>アクションリスト</a:t>
            </a: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7</a:t>
            </a:fld>
            <a:endParaRPr lang="en-US" altLang="ja-JP"/>
          </a:p>
        </p:txBody>
      </p:sp>
      <p:sp>
        <p:nvSpPr>
          <p:cNvPr id="7" name="正方形/長方形 6">
            <a:extLst>
              <a:ext uri="{FF2B5EF4-FFF2-40B4-BE49-F238E27FC236}">
                <a16:creationId xmlns:a16="http://schemas.microsoft.com/office/drawing/2014/main" id="{67BAC557-3253-2E47-87D9-553BABFF9704}"/>
              </a:ext>
            </a:extLst>
          </p:cNvPr>
          <p:cNvSpPr/>
          <p:nvPr/>
        </p:nvSpPr>
        <p:spPr>
          <a:xfrm>
            <a:off x="2651958" y="6120751"/>
            <a:ext cx="3606337" cy="400110"/>
          </a:xfrm>
          <a:prstGeom prst="rect">
            <a:avLst/>
          </a:prstGeom>
          <a:noFill/>
          <a:ln w="3175" cap="rnd">
            <a:noFill/>
            <a:miter lim="800000"/>
            <a:headEnd/>
            <a:tailEnd/>
          </a:ln>
          <a:effectLst/>
        </p:spPr>
        <p:txBody>
          <a:bodyPr wrap="square">
            <a:spAutoFit/>
          </a:bodyPr>
          <a:lstStyle/>
          <a:p>
            <a:pPr algn="ctr" fontAlgn="auto">
              <a:lnSpc>
                <a:spcPct val="100000"/>
              </a:lnSpc>
              <a:spcBef>
                <a:spcPts val="0"/>
              </a:spcBef>
              <a:spcAft>
                <a:spcPts val="0"/>
              </a:spcAft>
            </a:pPr>
            <a:r>
              <a:rPr kumimoji="0" lang="ja-JP" altLang="en-US" sz="2000" kern="0">
                <a:solidFill>
                  <a:srgbClr val="000000"/>
                </a:solidFill>
                <a:latin typeface="+mn-ea"/>
              </a:rPr>
              <a:t>アクションリスト</a:t>
            </a:r>
            <a:r>
              <a:rPr kumimoji="0" lang="en-US" altLang="ja-JP" sz="2000" kern="0" dirty="0">
                <a:solidFill>
                  <a:srgbClr val="000000"/>
                </a:solidFill>
                <a:latin typeface="+mn-ea"/>
              </a:rPr>
              <a:t>(</a:t>
            </a:r>
            <a:r>
              <a:rPr kumimoji="0" lang="ja-JP" altLang="en-US" sz="2000" kern="0">
                <a:solidFill>
                  <a:srgbClr val="000000"/>
                </a:solidFill>
                <a:latin typeface="+mn-ea"/>
              </a:rPr>
              <a:t>動作一覧</a:t>
            </a:r>
            <a:r>
              <a:rPr kumimoji="0" lang="en-US" altLang="ja-JP" sz="2000" kern="0" dirty="0">
                <a:solidFill>
                  <a:srgbClr val="000000"/>
                </a:solidFill>
                <a:latin typeface="+mn-ea"/>
              </a:rPr>
              <a:t>)</a:t>
            </a:r>
            <a:endParaRPr kumimoji="0" lang="ja-JP" altLang="en-US" sz="2000" kern="0" dirty="0">
              <a:solidFill>
                <a:srgbClr val="000000"/>
              </a:solidFill>
              <a:latin typeface="+mn-ea"/>
            </a:endParaRPr>
          </a:p>
        </p:txBody>
      </p:sp>
      <p:pic>
        <p:nvPicPr>
          <p:cNvPr id="5" name="図 4">
            <a:extLst>
              <a:ext uri="{FF2B5EF4-FFF2-40B4-BE49-F238E27FC236}">
                <a16:creationId xmlns:a16="http://schemas.microsoft.com/office/drawing/2014/main" id="{C87719C1-1DD9-3D4A-90F7-15F54549B6F1}"/>
              </a:ext>
            </a:extLst>
          </p:cNvPr>
          <p:cNvPicPr>
            <a:picLocks noChangeAspect="1"/>
          </p:cNvPicPr>
          <p:nvPr/>
        </p:nvPicPr>
        <p:blipFill rotWithShape="1">
          <a:blip r:embed="rId3"/>
          <a:srcRect l="13833" r="12922" b="48493"/>
          <a:stretch/>
        </p:blipFill>
        <p:spPr>
          <a:xfrm>
            <a:off x="772466" y="2664784"/>
            <a:ext cx="7863501" cy="3455967"/>
          </a:xfrm>
          <a:prstGeom prst="rect">
            <a:avLst/>
          </a:prstGeom>
        </p:spPr>
      </p:pic>
      <p:sp>
        <p:nvSpPr>
          <p:cNvPr id="10" name="正方形/長方形 9">
            <a:extLst>
              <a:ext uri="{FF2B5EF4-FFF2-40B4-BE49-F238E27FC236}">
                <a16:creationId xmlns:a16="http://schemas.microsoft.com/office/drawing/2014/main" id="{42191D48-9F3D-6949-A02D-1A106213067D}"/>
              </a:ext>
            </a:extLst>
          </p:cNvPr>
          <p:cNvSpPr/>
          <p:nvPr/>
        </p:nvSpPr>
        <p:spPr>
          <a:xfrm>
            <a:off x="240177" y="4488198"/>
            <a:ext cx="2189714" cy="707886"/>
          </a:xfrm>
          <a:prstGeom prst="rect">
            <a:avLst/>
          </a:prstGeom>
          <a:noFill/>
          <a:ln w="3175" cap="rnd">
            <a:noFill/>
            <a:miter lim="800000"/>
            <a:headEnd/>
            <a:tailEnd/>
          </a:ln>
          <a:effectLst/>
        </p:spPr>
        <p:txBody>
          <a:bodyPr wrap="square">
            <a:spAutoFit/>
          </a:bodyPr>
          <a:lstStyle/>
          <a:p>
            <a:pPr algn="ctr" fontAlgn="auto">
              <a:lnSpc>
                <a:spcPct val="100000"/>
              </a:lnSpc>
              <a:spcBef>
                <a:spcPts val="0"/>
              </a:spcBef>
              <a:spcAft>
                <a:spcPts val="0"/>
              </a:spcAft>
            </a:pPr>
            <a:r>
              <a:rPr kumimoji="0" lang="en-US" altLang="ja-JP" sz="2000" kern="0" dirty="0">
                <a:solidFill>
                  <a:srgbClr val="000000"/>
                </a:solidFill>
                <a:latin typeface="+mn-ea"/>
              </a:rPr>
              <a:t>(1) </a:t>
            </a:r>
            <a:r>
              <a:rPr kumimoji="0" lang="en-US" altLang="ja-JP" sz="2000" kern="0" dirty="0" err="1">
                <a:solidFill>
                  <a:srgbClr val="000000"/>
                </a:solidFill>
                <a:latin typeface="+mn-ea"/>
              </a:rPr>
              <a:t>Ctrl+Shift+p</a:t>
            </a:r>
            <a:endParaRPr kumimoji="0" lang="en-US" altLang="ja-JP" sz="2000" kern="0" dirty="0">
              <a:solidFill>
                <a:srgbClr val="000000"/>
              </a:solidFill>
              <a:latin typeface="+mn-ea"/>
            </a:endParaRPr>
          </a:p>
          <a:p>
            <a:pPr algn="ctr" fontAlgn="auto">
              <a:lnSpc>
                <a:spcPct val="100000"/>
              </a:lnSpc>
              <a:spcBef>
                <a:spcPts val="0"/>
              </a:spcBef>
              <a:spcAft>
                <a:spcPts val="0"/>
              </a:spcAft>
            </a:pPr>
            <a:r>
              <a:rPr kumimoji="0" lang="ja-JP" altLang="en-US" sz="2000" kern="0">
                <a:solidFill>
                  <a:srgbClr val="000000"/>
                </a:solidFill>
                <a:latin typeface="+mn-ea"/>
              </a:rPr>
              <a:t>キーを押す</a:t>
            </a:r>
            <a:endParaRPr kumimoji="0" lang="ja-JP" altLang="en-US" sz="2000" kern="0" dirty="0">
              <a:solidFill>
                <a:srgbClr val="000000"/>
              </a:solidFill>
              <a:latin typeface="+mn-ea"/>
            </a:endParaRPr>
          </a:p>
        </p:txBody>
      </p:sp>
      <p:sp>
        <p:nvSpPr>
          <p:cNvPr id="11" name="吹き出し: 四角形 8">
            <a:extLst>
              <a:ext uri="{FF2B5EF4-FFF2-40B4-BE49-F238E27FC236}">
                <a16:creationId xmlns:a16="http://schemas.microsoft.com/office/drawing/2014/main" id="{83BB4661-BF96-9D41-B9BC-6196A2FA8740}"/>
              </a:ext>
            </a:extLst>
          </p:cNvPr>
          <p:cNvSpPr/>
          <p:nvPr/>
        </p:nvSpPr>
        <p:spPr bwMode="auto">
          <a:xfrm>
            <a:off x="2651958" y="3682799"/>
            <a:ext cx="2529117" cy="754764"/>
          </a:xfrm>
          <a:prstGeom prst="wedgeRectCallout">
            <a:avLst>
              <a:gd name="adj1" fmla="val 458"/>
              <a:gd name="adj2" fmla="val -91222"/>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a:r>
              <a:rPr lang="en-US" altLang="ja-JP" sz="1800" dirty="0"/>
              <a:t>(2) “add”</a:t>
            </a:r>
            <a:r>
              <a:rPr lang="ja-JP" altLang="en-US" sz="1800"/>
              <a:t>と入力すると</a:t>
            </a:r>
            <a:endParaRPr lang="en-US" altLang="ja-JP" sz="1800" dirty="0"/>
          </a:p>
          <a:p>
            <a:pPr algn="ctr"/>
            <a:r>
              <a:rPr lang="ja-JP" altLang="en-US" sz="1800"/>
              <a:t>アクションの候補を表示</a:t>
            </a:r>
            <a:endParaRPr lang="ja-JP" altLang="en-US" sz="1800" dirty="0"/>
          </a:p>
        </p:txBody>
      </p:sp>
      <p:sp>
        <p:nvSpPr>
          <p:cNvPr id="13" name="吹き出し: 四角形 8">
            <a:extLst>
              <a:ext uri="{FF2B5EF4-FFF2-40B4-BE49-F238E27FC236}">
                <a16:creationId xmlns:a16="http://schemas.microsoft.com/office/drawing/2014/main" id="{A2074A87-32B9-CF43-90E0-0E594E570BA1}"/>
              </a:ext>
            </a:extLst>
          </p:cNvPr>
          <p:cNvSpPr/>
          <p:nvPr/>
        </p:nvSpPr>
        <p:spPr bwMode="auto">
          <a:xfrm>
            <a:off x="5311702" y="3682799"/>
            <a:ext cx="2656639" cy="823850"/>
          </a:xfrm>
          <a:prstGeom prst="wedgeRectCallout">
            <a:avLst>
              <a:gd name="adj1" fmla="val -38878"/>
              <a:gd name="adj2" fmla="val -66717"/>
            </a:avLst>
          </a:prstGeom>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noAutofit/>
          </a:bodyPr>
          <a:lstStyle/>
          <a:p>
            <a:pPr algn="ctr"/>
            <a:r>
              <a:rPr lang="en-US" altLang="ja-JP" sz="1800" dirty="0"/>
              <a:t>(3) </a:t>
            </a:r>
            <a:r>
              <a:rPr lang="ja-JP" altLang="en-US" sz="1800"/>
              <a:t>エンターキーを押し</a:t>
            </a:r>
            <a:endParaRPr lang="en-US" altLang="ja-JP" sz="1800" dirty="0"/>
          </a:p>
          <a:p>
            <a:pPr algn="ctr"/>
            <a:r>
              <a:rPr lang="en-US" altLang="ja-JP" sz="1800" dirty="0"/>
              <a:t>Add Flow(</a:t>
            </a:r>
            <a:r>
              <a:rPr lang="ja-JP" altLang="en-US" sz="1800"/>
              <a:t>フロー追加</a:t>
            </a:r>
            <a:r>
              <a:rPr lang="en-US" altLang="ja-JP" sz="1800" dirty="0"/>
              <a:t>)</a:t>
            </a:r>
            <a:r>
              <a:rPr lang="ja-JP" altLang="en-US" sz="1800"/>
              <a:t>の</a:t>
            </a:r>
            <a:endParaRPr lang="en-US" altLang="ja-JP" sz="1800" dirty="0"/>
          </a:p>
          <a:p>
            <a:pPr algn="ctr"/>
            <a:r>
              <a:rPr lang="ja-JP" altLang="en-US" sz="1800"/>
              <a:t>アクションを実行</a:t>
            </a:r>
            <a:endParaRPr lang="ja-JP" altLang="en-US" sz="1800" dirty="0"/>
          </a:p>
        </p:txBody>
      </p:sp>
    </p:spTree>
    <p:extLst>
      <p:ext uri="{BB962C8B-B14F-4D97-AF65-F5344CB8AC3E}">
        <p14:creationId xmlns:p14="http://schemas.microsoft.com/office/powerpoint/2010/main" val="3940236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33"/>
          <p:cNvSpPr txBox="1">
            <a:spLocks noChangeArrowheads="1"/>
          </p:cNvSpPr>
          <p:nvPr/>
        </p:nvSpPr>
        <p:spPr bwMode="gray">
          <a:xfrm>
            <a:off x="102644" y="911224"/>
            <a:ext cx="6914072" cy="1600438"/>
          </a:xfrm>
          <a:prstGeom prst="rect">
            <a:avLst/>
          </a:prstGeom>
          <a:noFill/>
          <a:ln w="3175" cap="rnd">
            <a:noFill/>
            <a:miter lim="800000"/>
            <a:headEnd/>
            <a:tailEnd/>
          </a:ln>
          <a:effectLst/>
        </p:spPr>
        <p:txBody>
          <a:bodyPr wrap="none" anchor="t">
            <a:spAutoFit/>
          </a:bodyPr>
          <a:lstStyle/>
          <a:p>
            <a:pPr fontAlgn="auto">
              <a:lnSpc>
                <a:spcPct val="100000"/>
              </a:lnSpc>
              <a:spcBef>
                <a:spcPts val="0"/>
              </a:spcBef>
              <a:spcAft>
                <a:spcPts val="0"/>
              </a:spcAft>
              <a:defRPr/>
            </a:pPr>
            <a:r>
              <a:rPr kumimoji="0" lang="ja-JP" altLang="en-US" sz="2200" kern="0">
                <a:solidFill>
                  <a:srgbClr val="000000"/>
                </a:solidFill>
                <a:latin typeface="+mn-ea"/>
                <a:ea typeface="+mn-ea"/>
              </a:rPr>
              <a:t>デプロイや「やり直し」を行うショートカットキーを新規追加</a:t>
            </a:r>
            <a:endParaRPr kumimoji="0" lang="en-US" altLang="ja-JP" sz="2200" kern="0" dirty="0">
              <a:solidFill>
                <a:srgbClr val="000000"/>
              </a:solidFill>
              <a:latin typeface="+mn-ea"/>
              <a:ea typeface="+mn-ea"/>
            </a:endParaRPr>
          </a:p>
          <a:p>
            <a:pPr fontAlgn="auto">
              <a:lnSpc>
                <a:spcPct val="100000"/>
              </a:lnSpc>
              <a:spcBef>
                <a:spcPts val="0"/>
              </a:spcBef>
              <a:spcAft>
                <a:spcPts val="0"/>
              </a:spcAft>
              <a:defRPr/>
            </a:pPr>
            <a:r>
              <a:rPr kumimoji="0" lang="en-US" altLang="ja-JP" sz="1000" kern="0" dirty="0">
                <a:solidFill>
                  <a:srgbClr val="000000"/>
                </a:solidFill>
                <a:latin typeface="+mn-ea"/>
                <a:ea typeface="+mn-ea"/>
              </a:rPr>
              <a:t> </a:t>
            </a:r>
          </a:p>
          <a:p>
            <a:pPr marL="342900" indent="-342900" fontAlgn="auto">
              <a:lnSpc>
                <a:spcPct val="100000"/>
              </a:lnSpc>
              <a:spcBef>
                <a:spcPts val="0"/>
              </a:spcBef>
              <a:spcAft>
                <a:spcPts val="0"/>
              </a:spcAft>
              <a:buFont typeface="Arial" panose="020B0604020202020204" pitchFamily="34" charset="0"/>
              <a:buChar char="•"/>
              <a:defRPr/>
            </a:pPr>
            <a:r>
              <a:rPr kumimoji="0" lang="en-US" altLang="ja-JP" sz="2200" kern="0" dirty="0" err="1">
                <a:solidFill>
                  <a:srgbClr val="000000"/>
                </a:solidFill>
                <a:latin typeface="+mn-ea"/>
                <a:ea typeface="+mn-ea"/>
              </a:rPr>
              <a:t>Ctrl+d</a:t>
            </a:r>
            <a:r>
              <a:rPr kumimoji="0" lang="en-US" altLang="ja-JP" sz="2200" kern="0" dirty="0">
                <a:solidFill>
                  <a:srgbClr val="000000"/>
                </a:solidFill>
                <a:latin typeface="+mn-ea"/>
                <a:ea typeface="+mn-ea"/>
              </a:rPr>
              <a:t>: </a:t>
            </a:r>
            <a:r>
              <a:rPr kumimoji="0" lang="ja-JP" altLang="en-US" sz="2200" kern="0">
                <a:solidFill>
                  <a:srgbClr val="000000"/>
                </a:solidFill>
                <a:latin typeface="+mn-ea"/>
                <a:ea typeface="+mn-ea"/>
              </a:rPr>
              <a:t>フローをデプロイ</a:t>
            </a:r>
            <a:endParaRPr kumimoji="0" lang="en-US" altLang="ja-JP" sz="2200" kern="0" dirty="0">
              <a:solidFill>
                <a:srgbClr val="000000"/>
              </a:solidFill>
              <a:latin typeface="+mn-ea"/>
              <a:ea typeface="+mn-ea"/>
            </a:endParaRPr>
          </a:p>
          <a:p>
            <a:pPr marL="342900" marR="0" lvl="0" indent="-342900" defTabSz="914400">
              <a:lnSpc>
                <a:spcPct val="100000"/>
              </a:lnSpc>
              <a:spcBef>
                <a:spcPts val="0"/>
              </a:spcBef>
              <a:spcAft>
                <a:spcPts val="0"/>
              </a:spcAft>
              <a:buClrTx/>
              <a:buSzTx/>
              <a:buFont typeface="Arial" panose="020B0604020202020204" pitchFamily="34" charset="0"/>
              <a:buChar char="•"/>
              <a:tabLst/>
              <a:defRPr/>
            </a:pPr>
            <a:r>
              <a:rPr kumimoji="0" lang="en-US" altLang="ja-JP" sz="2200" kern="0" dirty="0" err="1">
                <a:solidFill>
                  <a:srgbClr val="000000"/>
                </a:solidFill>
                <a:latin typeface="+mn-ea"/>
                <a:ea typeface="+mn-ea"/>
              </a:rPr>
              <a:t>Ctrl+y</a:t>
            </a:r>
            <a:r>
              <a:rPr kumimoji="0" lang="en-US" altLang="ja-JP" sz="2200" kern="0" dirty="0">
                <a:solidFill>
                  <a:srgbClr val="000000"/>
                </a:solidFill>
                <a:latin typeface="+mn-ea"/>
                <a:ea typeface="+mn-ea"/>
              </a:rPr>
              <a:t>: </a:t>
            </a:r>
            <a:r>
              <a:rPr kumimoji="0" lang="ja-JP" altLang="en-US" sz="2200" kern="0">
                <a:solidFill>
                  <a:srgbClr val="000000"/>
                </a:solidFill>
                <a:latin typeface="+mn-ea"/>
                <a:ea typeface="+mn-ea"/>
              </a:rPr>
              <a:t>やり直し</a:t>
            </a:r>
            <a:endParaRPr lang="en-US" altLang="ja-JP" sz="2200" kern="0" dirty="0">
              <a:solidFill>
                <a:srgbClr val="000000"/>
              </a:solidFill>
              <a:latin typeface="+mn-ea"/>
              <a:ea typeface="+mn-ea"/>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2200" b="0" i="0" u="none" strike="noStrike" kern="0" cap="none" spc="0" normalizeH="0" baseline="0" noProof="0" dirty="0">
              <a:ln>
                <a:noFill/>
              </a:ln>
              <a:solidFill>
                <a:srgbClr val="000000"/>
              </a:solidFill>
              <a:effectLst/>
              <a:uLnTx/>
              <a:uFillTx/>
              <a:latin typeface="+mn-ea"/>
              <a:ea typeface="+mn-ea"/>
            </a:endParaRPr>
          </a:p>
        </p:txBody>
      </p:sp>
      <p:sp>
        <p:nvSpPr>
          <p:cNvPr id="12" name="タイトル 11"/>
          <p:cNvSpPr>
            <a:spLocks noGrp="1"/>
          </p:cNvSpPr>
          <p:nvPr>
            <p:ph type="title"/>
          </p:nvPr>
        </p:nvSpPr>
        <p:spPr bwMode="gray">
          <a:xfrm>
            <a:off x="113190" y="179482"/>
            <a:ext cx="3901831" cy="424732"/>
          </a:xfrm>
        </p:spPr>
        <p:txBody>
          <a:bodyPr wrap="square" anchor="t">
            <a:spAutoFit/>
          </a:bodyPr>
          <a:lstStyle/>
          <a:p>
            <a:r>
              <a:rPr lang="ja-JP" altLang="en-US" dirty="0"/>
              <a:t>ショート</a:t>
            </a:r>
            <a:r>
              <a:rPr kumimoji="1" lang="ja-JP" altLang="en-US" dirty="0">
                <a:latin typeface="+mj-ea"/>
                <a:ea typeface="+mj-ea"/>
              </a:rPr>
              <a:t>カット</a:t>
            </a:r>
            <a:r>
              <a:rPr lang="ja-JP" altLang="en-US" dirty="0"/>
              <a:t>キー</a:t>
            </a:r>
            <a:endParaRPr kumimoji="1" lang="ja-JP" altLang="en-US" dirty="0">
              <a:latin typeface="+mj-ea"/>
              <a:ea typeface="+mj-ea"/>
            </a:endParaRPr>
          </a:p>
        </p:txBody>
      </p:sp>
      <p:sp>
        <p:nvSpPr>
          <p:cNvPr id="6" name="スライド番号プレースホルダ 5"/>
          <p:cNvSpPr>
            <a:spLocks noGrp="1"/>
          </p:cNvSpPr>
          <p:nvPr>
            <p:ph type="sldNum" sz="quarter" idx="10"/>
          </p:nvPr>
        </p:nvSpPr>
        <p:spPr/>
        <p:txBody>
          <a:bodyPr/>
          <a:lstStyle/>
          <a:p>
            <a:pPr>
              <a:defRPr/>
            </a:pPr>
            <a:fld id="{B69A64E9-DEE1-40B5-88E8-A6C3DD001D0B}" type="slidenum">
              <a:rPr lang="en-US" altLang="ja-JP" smtClean="0"/>
              <a:pPr>
                <a:defRPr/>
              </a:pPr>
              <a:t>8</a:t>
            </a:fld>
            <a:endParaRPr lang="en-US" altLang="ja-JP"/>
          </a:p>
        </p:txBody>
      </p:sp>
      <p:grpSp>
        <p:nvGrpSpPr>
          <p:cNvPr id="2" name="グループ化 1">
            <a:extLst>
              <a:ext uri="{FF2B5EF4-FFF2-40B4-BE49-F238E27FC236}">
                <a16:creationId xmlns:a16="http://schemas.microsoft.com/office/drawing/2014/main" id="{CE47BC40-4BDA-45F6-81FD-5C65F3945A79}"/>
              </a:ext>
            </a:extLst>
          </p:cNvPr>
          <p:cNvGrpSpPr/>
          <p:nvPr/>
        </p:nvGrpSpPr>
        <p:grpSpPr>
          <a:xfrm>
            <a:off x="891225" y="2273487"/>
            <a:ext cx="7393808" cy="3861487"/>
            <a:chOff x="300625" y="2077069"/>
            <a:chExt cx="8544636" cy="4469986"/>
          </a:xfrm>
        </p:grpSpPr>
        <p:pic>
          <p:nvPicPr>
            <p:cNvPr id="5" name="図 4">
              <a:extLst>
                <a:ext uri="{FF2B5EF4-FFF2-40B4-BE49-F238E27FC236}">
                  <a16:creationId xmlns:a16="http://schemas.microsoft.com/office/drawing/2014/main" id="{B87DD407-0AFE-417B-A5B7-38CA702810C8}"/>
                </a:ext>
              </a:extLst>
            </p:cNvPr>
            <p:cNvPicPr>
              <a:picLocks noChangeAspect="1"/>
            </p:cNvPicPr>
            <p:nvPr/>
          </p:nvPicPr>
          <p:blipFill rotWithShape="1">
            <a:blip r:embed="rId3"/>
            <a:srcRect t="6535" r="58243" b="64887"/>
            <a:stretch/>
          </p:blipFill>
          <p:spPr>
            <a:xfrm>
              <a:off x="311034" y="4587223"/>
              <a:ext cx="3406282" cy="1959832"/>
            </a:xfrm>
            <a:prstGeom prst="rect">
              <a:avLst/>
            </a:prstGeom>
          </p:spPr>
        </p:pic>
        <p:sp>
          <p:nvSpPr>
            <p:cNvPr id="7" name="矢印: 上向き折線 6">
              <a:extLst>
                <a:ext uri="{FF2B5EF4-FFF2-40B4-BE49-F238E27FC236}">
                  <a16:creationId xmlns:a16="http://schemas.microsoft.com/office/drawing/2014/main" id="{E099BD85-E7D9-4043-9006-467D984866FA}"/>
                </a:ext>
              </a:extLst>
            </p:cNvPr>
            <p:cNvSpPr/>
            <p:nvPr/>
          </p:nvSpPr>
          <p:spPr bwMode="auto">
            <a:xfrm rot="10800000">
              <a:off x="2332632" y="4250714"/>
              <a:ext cx="2734235" cy="570178"/>
            </a:xfrm>
            <a:prstGeom prst="bentUpArrow">
              <a:avLst>
                <a:gd name="adj1" fmla="val 50000"/>
                <a:gd name="adj2" fmla="val 50000"/>
                <a:gd name="adj3" fmla="val 20993"/>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400">
                <a:solidFill>
                  <a:schemeClr val="tx1"/>
                </a:solidFill>
              </a:endParaRPr>
            </a:p>
          </p:txBody>
        </p:sp>
        <p:pic>
          <p:nvPicPr>
            <p:cNvPr id="8" name="図 7">
              <a:extLst>
                <a:ext uri="{FF2B5EF4-FFF2-40B4-BE49-F238E27FC236}">
                  <a16:creationId xmlns:a16="http://schemas.microsoft.com/office/drawing/2014/main" id="{1AA1A3B2-E48F-48FF-B830-3FBB15DF72FE}"/>
                </a:ext>
              </a:extLst>
            </p:cNvPr>
            <p:cNvPicPr>
              <a:picLocks noChangeAspect="1"/>
            </p:cNvPicPr>
            <p:nvPr/>
          </p:nvPicPr>
          <p:blipFill rotWithShape="1">
            <a:blip r:embed="rId4"/>
            <a:srcRect t="6625" r="57671" b="65069"/>
            <a:stretch/>
          </p:blipFill>
          <p:spPr>
            <a:xfrm>
              <a:off x="5428569" y="2077069"/>
              <a:ext cx="3406283" cy="1915007"/>
            </a:xfrm>
            <a:prstGeom prst="rect">
              <a:avLst/>
            </a:prstGeom>
          </p:spPr>
        </p:pic>
        <p:pic>
          <p:nvPicPr>
            <p:cNvPr id="9" name="図 8">
              <a:extLst>
                <a:ext uri="{FF2B5EF4-FFF2-40B4-BE49-F238E27FC236}">
                  <a16:creationId xmlns:a16="http://schemas.microsoft.com/office/drawing/2014/main" id="{3D7F63F1-3B88-4CF6-A0EE-553D924D7B4D}"/>
                </a:ext>
              </a:extLst>
            </p:cNvPr>
            <p:cNvPicPr>
              <a:picLocks noChangeAspect="1"/>
            </p:cNvPicPr>
            <p:nvPr/>
          </p:nvPicPr>
          <p:blipFill rotWithShape="1">
            <a:blip r:embed="rId3"/>
            <a:srcRect t="6535" r="58243" b="64887"/>
            <a:stretch/>
          </p:blipFill>
          <p:spPr>
            <a:xfrm>
              <a:off x="300625" y="2086034"/>
              <a:ext cx="3406282" cy="1959832"/>
            </a:xfrm>
            <a:prstGeom prst="rect">
              <a:avLst/>
            </a:prstGeom>
          </p:spPr>
        </p:pic>
        <p:pic>
          <p:nvPicPr>
            <p:cNvPr id="10" name="図 9">
              <a:extLst>
                <a:ext uri="{FF2B5EF4-FFF2-40B4-BE49-F238E27FC236}">
                  <a16:creationId xmlns:a16="http://schemas.microsoft.com/office/drawing/2014/main" id="{8F41D272-B484-48B9-81B0-94D34400E107}"/>
                </a:ext>
              </a:extLst>
            </p:cNvPr>
            <p:cNvPicPr>
              <a:picLocks noChangeAspect="1"/>
            </p:cNvPicPr>
            <p:nvPr/>
          </p:nvPicPr>
          <p:blipFill rotWithShape="1">
            <a:blip r:embed="rId4"/>
            <a:srcRect t="6625" r="57671" b="65069"/>
            <a:stretch/>
          </p:blipFill>
          <p:spPr>
            <a:xfrm>
              <a:off x="5438978" y="4632048"/>
              <a:ext cx="3406283" cy="1915007"/>
            </a:xfrm>
            <a:prstGeom prst="rect">
              <a:avLst/>
            </a:prstGeom>
          </p:spPr>
        </p:pic>
        <p:sp>
          <p:nvSpPr>
            <p:cNvPr id="11" name="矢印: 右 10">
              <a:extLst>
                <a:ext uri="{FF2B5EF4-FFF2-40B4-BE49-F238E27FC236}">
                  <a16:creationId xmlns:a16="http://schemas.microsoft.com/office/drawing/2014/main" id="{EE493152-4145-4B1B-9153-7314CD31BA22}"/>
                </a:ext>
              </a:extLst>
            </p:cNvPr>
            <p:cNvSpPr/>
            <p:nvPr/>
          </p:nvSpPr>
          <p:spPr bwMode="auto">
            <a:xfrm>
              <a:off x="3525168" y="2859742"/>
              <a:ext cx="1972064" cy="1138518"/>
            </a:xfrm>
            <a:prstGeom prst="rightArrow">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en-US" altLang="ja-JP" sz="1400" dirty="0">
                  <a:solidFill>
                    <a:schemeClr val="tx1"/>
                  </a:solidFill>
                </a:rPr>
                <a:t>Delete</a:t>
              </a:r>
              <a:r>
                <a:rPr kumimoji="1" lang="ja-JP" altLang="en-US" sz="1400" dirty="0">
                  <a:solidFill>
                    <a:schemeClr val="tx1"/>
                  </a:solidFill>
                </a:rPr>
                <a:t>キーで</a:t>
              </a:r>
              <a:br>
                <a:rPr kumimoji="1" lang="ja-JP" altLang="en-US" sz="1400" dirty="0">
                  <a:solidFill>
                    <a:schemeClr val="tx1"/>
                  </a:solidFill>
                </a:rPr>
              </a:br>
              <a:r>
                <a:rPr kumimoji="1" lang="ja-JP" altLang="en-US" sz="1400" dirty="0">
                  <a:solidFill>
                    <a:schemeClr val="tx1"/>
                  </a:solidFill>
                </a:rPr>
                <a:t>ノードを削除</a:t>
              </a:r>
            </a:p>
          </p:txBody>
        </p:sp>
        <p:sp>
          <p:nvSpPr>
            <p:cNvPr id="13" name="矢印: 右 12">
              <a:extLst>
                <a:ext uri="{FF2B5EF4-FFF2-40B4-BE49-F238E27FC236}">
                  <a16:creationId xmlns:a16="http://schemas.microsoft.com/office/drawing/2014/main" id="{86BCF6A5-C9C6-4B07-92A2-894F868548AB}"/>
                </a:ext>
              </a:extLst>
            </p:cNvPr>
            <p:cNvSpPr/>
            <p:nvPr/>
          </p:nvSpPr>
          <p:spPr bwMode="auto">
            <a:xfrm>
              <a:off x="3525170" y="5089180"/>
              <a:ext cx="1972062" cy="1138518"/>
            </a:xfrm>
            <a:prstGeom prst="rightArrow">
              <a:avLst/>
            </a:prstGeom>
            <a:solidFill>
              <a:srgbClr val="FF0000"/>
            </a:solidFill>
            <a:ln w="9525">
              <a:noFill/>
              <a:miter lim="800000"/>
              <a:headEnd/>
              <a:tailEnd/>
            </a:ln>
            <a:effectLst/>
          </p:spPr>
          <p:txBody>
            <a:bodyPr wrap="none" rtlCol="0" anchor="ctr" anchorCtr="0">
              <a:noAutofit/>
            </a:bodyPr>
            <a:lstStyle/>
            <a:p>
              <a:pPr algn="ctr"/>
              <a:r>
                <a:rPr kumimoji="1" lang="en-US" altLang="ja-JP" sz="1400" dirty="0" err="1">
                  <a:solidFill>
                    <a:schemeClr val="tx1"/>
                  </a:solidFill>
                </a:rPr>
                <a:t>Ctrl+y</a:t>
              </a:r>
              <a:r>
                <a:rPr kumimoji="1" lang="ja-JP" altLang="en-US" sz="1400" dirty="0">
                  <a:solidFill>
                    <a:schemeClr val="tx1"/>
                  </a:solidFill>
                </a:rPr>
                <a:t>で</a:t>
              </a:r>
              <a:br>
                <a:rPr kumimoji="1" lang="ja-JP" altLang="en-US" sz="1400" dirty="0">
                  <a:solidFill>
                    <a:schemeClr val="tx1"/>
                  </a:solidFill>
                </a:rPr>
              </a:br>
              <a:r>
                <a:rPr kumimoji="1" lang="ja-JP" altLang="en-US" sz="1400" dirty="0">
                  <a:solidFill>
                    <a:schemeClr val="tx1"/>
                  </a:solidFill>
                </a:rPr>
                <a:t>やり直し</a:t>
              </a:r>
            </a:p>
          </p:txBody>
        </p:sp>
        <p:sp>
          <p:nvSpPr>
            <p:cNvPr id="14" name="矢印: 上向き折線 13">
              <a:extLst>
                <a:ext uri="{FF2B5EF4-FFF2-40B4-BE49-F238E27FC236}">
                  <a16:creationId xmlns:a16="http://schemas.microsoft.com/office/drawing/2014/main" id="{D5246628-4A5A-4643-AEF7-9767161B4F03}"/>
                </a:ext>
              </a:extLst>
            </p:cNvPr>
            <p:cNvSpPr/>
            <p:nvPr/>
          </p:nvSpPr>
          <p:spPr bwMode="auto">
            <a:xfrm>
              <a:off x="4812892" y="3964159"/>
              <a:ext cx="2734235" cy="570178"/>
            </a:xfrm>
            <a:prstGeom prst="bentUpArrow">
              <a:avLst>
                <a:gd name="adj1" fmla="val 50000"/>
                <a:gd name="adj2" fmla="val 32705"/>
                <a:gd name="adj3" fmla="val 0"/>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400">
                <a:solidFill>
                  <a:schemeClr val="tx1"/>
                </a:solidFill>
              </a:endParaRPr>
            </a:p>
          </p:txBody>
        </p:sp>
        <p:sp>
          <p:nvSpPr>
            <p:cNvPr id="15" name="正方形/長方形 14">
              <a:extLst>
                <a:ext uri="{FF2B5EF4-FFF2-40B4-BE49-F238E27FC236}">
                  <a16:creationId xmlns:a16="http://schemas.microsoft.com/office/drawing/2014/main" id="{0BEFCEEF-6CD9-4F5A-B772-EF167635459A}"/>
                </a:ext>
              </a:extLst>
            </p:cNvPr>
            <p:cNvSpPr/>
            <p:nvPr/>
          </p:nvSpPr>
          <p:spPr>
            <a:xfrm>
              <a:off x="3756726" y="4222641"/>
              <a:ext cx="2404117" cy="331337"/>
            </a:xfrm>
            <a:prstGeom prst="rect">
              <a:avLst/>
            </a:prstGeom>
          </p:spPr>
          <p:txBody>
            <a:bodyPr wrap="square">
              <a:spAutoFit/>
            </a:bodyPr>
            <a:lstStyle/>
            <a:p>
              <a:pPr algn="ctr"/>
              <a:r>
                <a:rPr lang="en-US" altLang="ja-JP" sz="1400" dirty="0" err="1">
                  <a:solidFill>
                    <a:schemeClr val="tx1"/>
                  </a:solidFill>
                </a:rPr>
                <a:t>Ctrl+z</a:t>
              </a:r>
              <a:r>
                <a:rPr lang="ja-JP" altLang="en-US" sz="1400" dirty="0">
                  <a:solidFill>
                    <a:schemeClr val="tx1"/>
                  </a:solidFill>
                </a:rPr>
                <a:t>で元に戻す</a:t>
              </a:r>
            </a:p>
          </p:txBody>
        </p:sp>
      </p:grpSp>
      <p:sp>
        <p:nvSpPr>
          <p:cNvPr id="17" name="正方形/長方形 16">
            <a:extLst>
              <a:ext uri="{FF2B5EF4-FFF2-40B4-BE49-F238E27FC236}">
                <a16:creationId xmlns:a16="http://schemas.microsoft.com/office/drawing/2014/main" id="{A69E6DC8-04B6-5247-927B-76C4FE5CFF07}"/>
              </a:ext>
            </a:extLst>
          </p:cNvPr>
          <p:cNvSpPr/>
          <p:nvPr/>
        </p:nvSpPr>
        <p:spPr>
          <a:xfrm>
            <a:off x="2629477" y="6129630"/>
            <a:ext cx="3994070" cy="424732"/>
          </a:xfrm>
          <a:prstGeom prst="rect">
            <a:avLst/>
          </a:prstGeom>
        </p:spPr>
        <p:txBody>
          <a:bodyPr wrap="square">
            <a:spAutoFit/>
          </a:bodyPr>
          <a:lstStyle/>
          <a:p>
            <a:pPr algn="ctr"/>
            <a:r>
              <a:rPr lang="ja-JP" altLang="en-US" sz="2400">
                <a:solidFill>
                  <a:schemeClr val="tx1"/>
                </a:solidFill>
                <a:latin typeface="+mn-ea"/>
                <a:ea typeface="+mn-ea"/>
              </a:rPr>
              <a:t>「やり直し」の操作例</a:t>
            </a:r>
            <a:endParaRPr lang="ja-JP" altLang="en-US" sz="2400" dirty="0">
              <a:solidFill>
                <a:schemeClr val="tx1"/>
              </a:solidFill>
              <a:latin typeface="+mn-ea"/>
              <a:ea typeface="+mn-ea"/>
            </a:endParaRPr>
          </a:p>
        </p:txBody>
      </p:sp>
    </p:spTree>
    <p:extLst>
      <p:ext uri="{BB962C8B-B14F-4D97-AF65-F5344CB8AC3E}">
        <p14:creationId xmlns:p14="http://schemas.microsoft.com/office/powerpoint/2010/main" val="1896175381"/>
      </p:ext>
    </p:extLst>
  </p:cSld>
  <p:clrMapOvr>
    <a:masterClrMapping/>
  </p:clrMapOvr>
</p:sld>
</file>

<file path=ppt/theme/theme1.xml><?xml version="1.0" encoding="utf-8"?>
<a:theme xmlns:a="http://schemas.openxmlformats.org/drawingml/2006/main" name="標準デザイン">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0">
      <a:majorFont>
        <a:latin typeface="Arial"/>
        <a:ea typeface="HGP創英角ｺﾞｼｯｸUB"/>
        <a:cs typeface=""/>
      </a:majorFont>
      <a:minorFont>
        <a:latin typeface="Arial"/>
        <a:ea typeface="HGPｺﾞｼｯｸ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w="9525">
          <a:noFill/>
          <a:miter lim="800000"/>
          <a:headEnd/>
          <a:tailEnd/>
        </a:ln>
        <a:effectLst/>
      </a:spPr>
      <a:bodyPr wrap="none" rtlCol="0" anchor="ctr" anchorCtr="0">
        <a:noAutofit/>
      </a:bodyPr>
      <a:lstStyle>
        <a:defPPr algn="ctr">
          <a:defRPr kumimoji="1" sz="1800" smtClean="0">
            <a:solidFill>
              <a:schemeClr val="tx1"/>
            </a:solidFill>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kumimoji="1" sz="2200" smtClean="0">
            <a:solidFill>
              <a:schemeClr val="tx1"/>
            </a:solidFill>
            <a:latin typeface="+mn-ea"/>
            <a:ea typeface="+mn-ea"/>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27E02D334C176841B9D5C0A75F8E1457" ma:contentTypeVersion="0" ma:contentTypeDescription="新しいドキュメントを作成します。" ma:contentTypeScope="" ma:versionID="4fccde12bf3ea6fb5288e5e31b581e5f">
  <xsd:schema xmlns:xsd="http://www.w3.org/2001/XMLSchema" xmlns:xs="http://www.w3.org/2001/XMLSchema" xmlns:p="http://schemas.microsoft.com/office/2006/metadata/properties" xmlns:ns1="http://schemas.microsoft.com/sharepoint/v3" targetNamespace="http://schemas.microsoft.com/office/2006/metadata/properties" ma:root="true" ma:fieldsID="28925b7fd3ba174e6fc45f86b69e771e" ns1:_="">
    <xsd:import namespace="http://schemas.microsoft.com/sharepoint/v3"/>
    <xsd:element name="properties">
      <xsd:complexType>
        <xsd:sequence>
          <xsd:element name="documentManagement">
            <xsd:complexType>
              <xsd:all>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8" nillable="true" ma:displayName="評価 (0 ～ 5)" ma:decimals="2" ma:description="送信されたすべての評価の平均値" ma:internalName="AverageRating" ma:readOnly="true">
      <xsd:simpleType>
        <xsd:restriction base="dms:Number"/>
      </xsd:simpleType>
    </xsd:element>
    <xsd:element name="RatingCount" ma:index="9" nillable="true" ma:displayName="評価の数" ma:decimals="0" ma:description="送信された評価の数" ma:internalName="RatingCount" ma:readOnly="true">
      <xsd:simpleType>
        <xsd:restriction base="dms:Number"/>
      </xsd:simpleType>
    </xsd:element>
    <xsd:element name="RatedBy" ma:index="10" nillable="true" ma:displayName="評価者" ma:description="アイテムを評価したユーザーです。"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1" nillable="true" ma:displayName="ユーザーの評価" ma:description="ユーザーによるアイテムの評価です。" ma:hidden="true" ma:internalName="Ratings">
      <xsd:simpleType>
        <xsd:restriction base="dms:Note"/>
      </xsd:simpleType>
    </xsd:element>
    <xsd:element name="LikesCount" ma:index="12" nillable="true" ma:displayName="「いいね!」の数" ma:internalName="LikesCount">
      <xsd:simpleType>
        <xsd:restriction base="dms:Unknown"/>
      </xsd:simpleType>
    </xsd:element>
    <xsd:element name="LikedBy" ma:index="13" nillable="true" ma:displayName="「いいね!」と評価したメンバー"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Ratings xmlns="http://schemas.microsoft.com/sharepoint/v3" xsi:nil="true"/>
    <LikedBy xmlns="http://schemas.microsoft.com/sharepoint/v3">
      <UserInfo>
        <DisplayName/>
        <AccountId xsi:nil="true"/>
        <AccountType/>
      </UserInfo>
    </LikedBy>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5C3F93-B1F5-4D3B-989A-9287880A81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316F28-D208-4415-9364-9798B60EAF8D}">
  <ds:schemaRefs>
    <ds:schemaRef ds:uri="http://schemas.microsoft.com/office/2006/documentManagement/types"/>
    <ds:schemaRef ds:uri="http://schemas.microsoft.com/office/infopath/2007/PartnerControls"/>
    <ds:schemaRef ds:uri="http://purl.org/dc/terms/"/>
    <ds:schemaRef ds:uri="http://purl.org/dc/elements/1.1/"/>
    <ds:schemaRef ds:uri="http://www.w3.org/XML/1998/namespace"/>
    <ds:schemaRef ds:uri="http://schemas.openxmlformats.org/package/2006/metadata/core-properties"/>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003798FF-2832-4538-A1D6-7268BE217D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2361</Words>
  <Application>Microsoft Office PowerPoint</Application>
  <PresentationFormat>画面に合わせる (4:3)</PresentationFormat>
  <Paragraphs>299</Paragraphs>
  <Slides>19</Slides>
  <Notes>18</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19</vt:i4>
      </vt:variant>
    </vt:vector>
  </HeadingPairs>
  <TitlesOfParts>
    <vt:vector size="28" baseType="lpstr">
      <vt:lpstr>游ゴシック Medium</vt:lpstr>
      <vt:lpstr>游ゴシック</vt:lpstr>
      <vt:lpstr>Meiryo UI</vt:lpstr>
      <vt:lpstr>HGP創英角ｺﾞｼｯｸUB</vt:lpstr>
      <vt:lpstr>Times New Roman</vt:lpstr>
      <vt:lpstr>Arial</vt:lpstr>
      <vt:lpstr>Wingdings</vt:lpstr>
      <vt:lpstr>HGPｺﾞｼｯｸE</vt:lpstr>
      <vt:lpstr>標準デザイン</vt:lpstr>
      <vt:lpstr>Node-RED v1.0機能紹介</vt:lpstr>
      <vt:lpstr>登壇内容、メンバ紹介</vt:lpstr>
      <vt:lpstr>Node-REDとは</vt:lpstr>
      <vt:lpstr>Node-RED v1.0</vt:lpstr>
      <vt:lpstr>パレットのカテゴリ、ノードの配置変更</vt:lpstr>
      <vt:lpstr>completeノード(ノードの実行完了検知)</vt:lpstr>
      <vt:lpstr>ビジュアルJSONエディタ</vt:lpstr>
      <vt:lpstr>アクションリスト</vt:lpstr>
      <vt:lpstr>ショートカットキー</vt:lpstr>
      <vt:lpstr>ワイヤリング操作</vt:lpstr>
      <vt:lpstr>読み込み/書き込みダイアログ</vt:lpstr>
      <vt:lpstr>コンテキストサイドバーの自動更新</vt:lpstr>
      <vt:lpstr>言語選択</vt:lpstr>
      <vt:lpstr>サブフロー機能の拡張</vt:lpstr>
      <vt:lpstr>サブフローのアイコン色指定</vt:lpstr>
      <vt:lpstr>サブフロー設定UI定義</vt:lpstr>
      <vt:lpstr>サブフローの再配布機能(開発中機能)</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Node-RED v1.0機能紹介</dc:title>
  <dc:creator/>
  <cp:lastModifiedBy/>
  <cp:revision>134</cp:revision>
  <dcterms:created xsi:type="dcterms:W3CDTF">2004-05-26T10:25:15Z</dcterms:created>
  <dcterms:modified xsi:type="dcterms:W3CDTF">2020-03-04T09:58:17Z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0x01010027E02D334C176841B9D5C0A75F8E1457</vt:lpwstr>
  </property>
</Properties>
</file>